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57" r:id="rId6"/>
    <p:sldId id="258" r:id="rId7"/>
    <p:sldId id="259" r:id="rId8"/>
    <p:sldId id="260" r:id="rId9"/>
    <p:sldId id="280" r:id="rId10"/>
    <p:sldId id="261" r:id="rId11"/>
    <p:sldId id="268" r:id="rId12"/>
    <p:sldId id="262" r:id="rId13"/>
    <p:sldId id="276" r:id="rId14"/>
    <p:sldId id="263" r:id="rId15"/>
    <p:sldId id="277" r:id="rId16"/>
    <p:sldId id="264" r:id="rId17"/>
    <p:sldId id="274" r:id="rId18"/>
    <p:sldId id="265" r:id="rId19"/>
    <p:sldId id="278" r:id="rId20"/>
    <p:sldId id="266" r:id="rId21"/>
    <p:sldId id="279" r:id="rId22"/>
    <p:sldId id="267" r:id="rId23"/>
    <p:sldId id="275" r:id="rId24"/>
    <p:sldId id="282" r:id="rId25"/>
    <p:sldId id="283"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6CAE"/>
    <a:srgbClr val="413F40"/>
    <a:srgbClr val="D74148"/>
    <a:srgbClr val="9AB5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98EF8C-F621-4639-8565-6B963563FD67}" v="1" dt="2026-01-08T16:32:35.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809" autoAdjust="0"/>
  </p:normalViewPr>
  <p:slideViewPr>
    <p:cSldViewPr snapToGrid="0">
      <p:cViewPr varScale="1">
        <p:scale>
          <a:sx n="88" d="100"/>
          <a:sy n="88" d="100"/>
        </p:scale>
        <p:origin x="13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14102-C697-4DE1-9BB2-8848A9561912}"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DA5DE-1966-4048-84A3-488EFB74C757}" type="slidenum">
              <a:rPr lang="en-US" smtClean="0"/>
              <a:t>‹#›</a:t>
            </a:fld>
            <a:endParaRPr lang="en-US"/>
          </a:p>
        </p:txBody>
      </p:sp>
    </p:spTree>
    <p:extLst>
      <p:ext uri="{BB962C8B-B14F-4D97-AF65-F5344CB8AC3E}">
        <p14:creationId xmlns:p14="http://schemas.microsoft.com/office/powerpoint/2010/main" val="1322661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Instructions: Facilitator should introduce herself and her connection to the topic. Generally, setting a positive tone for the program.</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Facilitator: </a:t>
            </a:r>
            <a:r>
              <a:rPr lang="en-US" sz="1200" kern="1200">
                <a:solidFill>
                  <a:schemeClr val="tx1"/>
                </a:solidFill>
                <a:effectLst/>
                <a:latin typeface="+mn-lt"/>
                <a:ea typeface="+mn-ea"/>
                <a:cs typeface="+mn-cs"/>
              </a:rPr>
              <a:t>Before we begin, I want to take a moment to share that throughout this program, we will be discussing signs of healthy and unhealthy relationships. If this is a challenging topic for you, please feel welcome to leave the room at any time. I want you to do what is best for you! </a:t>
            </a:r>
          </a:p>
          <a:p>
            <a:endParaRPr lang="en-US"/>
          </a:p>
        </p:txBody>
      </p:sp>
      <p:sp>
        <p:nvSpPr>
          <p:cNvPr id="4" name="Slide Number Placeholder 3"/>
          <p:cNvSpPr>
            <a:spLocks noGrp="1"/>
          </p:cNvSpPr>
          <p:nvPr>
            <p:ph type="sldNum" sz="quarter" idx="5"/>
          </p:nvPr>
        </p:nvSpPr>
        <p:spPr/>
        <p:txBody>
          <a:bodyPr/>
          <a:lstStyle/>
          <a:p>
            <a:fld id="{CF8DA5DE-1966-4048-84A3-488EFB74C757}" type="slidenum">
              <a:rPr lang="en-US" smtClean="0"/>
              <a:t>1</a:t>
            </a:fld>
            <a:endParaRPr lang="en-US"/>
          </a:p>
        </p:txBody>
      </p:sp>
    </p:spTree>
    <p:extLst>
      <p:ext uri="{BB962C8B-B14F-4D97-AF65-F5344CB8AC3E}">
        <p14:creationId xmlns:p14="http://schemas.microsoft.com/office/powerpoint/2010/main" val="2537031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This is … unhealthy. In these texts, Jordan is trying to guilt their partner into sharing passwords. </a:t>
            </a:r>
          </a:p>
        </p:txBody>
      </p:sp>
      <p:sp>
        <p:nvSpPr>
          <p:cNvPr id="4" name="Slide Number Placeholder 3"/>
          <p:cNvSpPr>
            <a:spLocks noGrp="1"/>
          </p:cNvSpPr>
          <p:nvPr>
            <p:ph type="sldNum" sz="quarter" idx="5"/>
          </p:nvPr>
        </p:nvSpPr>
        <p:spPr/>
        <p:txBody>
          <a:bodyPr/>
          <a:lstStyle/>
          <a:p>
            <a:fld id="{CF8DA5DE-1966-4048-84A3-488EFB74C757}" type="slidenum">
              <a:rPr lang="en-US" smtClean="0"/>
              <a:t>10</a:t>
            </a:fld>
            <a:endParaRPr lang="en-US"/>
          </a:p>
        </p:txBody>
      </p:sp>
    </p:spTree>
    <p:extLst>
      <p:ext uri="{BB962C8B-B14F-4D97-AF65-F5344CB8AC3E}">
        <p14:creationId xmlns:p14="http://schemas.microsoft.com/office/powerpoint/2010/main" val="3091937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Instructions: Facilitator can read the text exchange or have a member read the messages aloud. </a:t>
            </a:r>
          </a:p>
          <a:p>
            <a:endParaRPr lang="en-US" i="1"/>
          </a:p>
          <a:p>
            <a:r>
              <a:rPr lang="en-US" b="1" i="0"/>
              <a:t>Give me a thumbs up if you believe this is healthy and a thumbs down if you believe this is unhealthy. </a:t>
            </a:r>
          </a:p>
          <a:p>
            <a:endParaRPr lang="en-US"/>
          </a:p>
        </p:txBody>
      </p:sp>
      <p:sp>
        <p:nvSpPr>
          <p:cNvPr id="4" name="Slide Number Placeholder 3"/>
          <p:cNvSpPr>
            <a:spLocks noGrp="1"/>
          </p:cNvSpPr>
          <p:nvPr>
            <p:ph type="sldNum" sz="quarter" idx="5"/>
          </p:nvPr>
        </p:nvSpPr>
        <p:spPr/>
        <p:txBody>
          <a:bodyPr/>
          <a:lstStyle/>
          <a:p>
            <a:fld id="{CF8DA5DE-1966-4048-84A3-488EFB74C757}" type="slidenum">
              <a:rPr lang="en-US" smtClean="0"/>
              <a:t>11</a:t>
            </a:fld>
            <a:endParaRPr lang="en-US"/>
          </a:p>
        </p:txBody>
      </p:sp>
    </p:spTree>
    <p:extLst>
      <p:ext uri="{BB962C8B-B14F-4D97-AF65-F5344CB8AC3E}">
        <p14:creationId xmlns:p14="http://schemas.microsoft.com/office/powerpoint/2010/main" val="3278082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a:t>
            </a:r>
            <a:r>
              <a:rPr lang="en-US"/>
              <a:t>If you said unhealthy, you’d be correct! Again, there is guilting in these messages. Depending on the progression of the conversation, there are even potential signs of manipulation. </a:t>
            </a:r>
          </a:p>
        </p:txBody>
      </p:sp>
      <p:sp>
        <p:nvSpPr>
          <p:cNvPr id="4" name="Slide Number Placeholder 3"/>
          <p:cNvSpPr>
            <a:spLocks noGrp="1"/>
          </p:cNvSpPr>
          <p:nvPr>
            <p:ph type="sldNum" sz="quarter" idx="5"/>
          </p:nvPr>
        </p:nvSpPr>
        <p:spPr/>
        <p:txBody>
          <a:bodyPr/>
          <a:lstStyle/>
          <a:p>
            <a:fld id="{CF8DA5DE-1966-4048-84A3-488EFB74C757}" type="slidenum">
              <a:rPr lang="en-US" smtClean="0"/>
              <a:t>12</a:t>
            </a:fld>
            <a:endParaRPr lang="en-US"/>
          </a:p>
        </p:txBody>
      </p:sp>
    </p:spTree>
    <p:extLst>
      <p:ext uri="{BB962C8B-B14F-4D97-AF65-F5344CB8AC3E}">
        <p14:creationId xmlns:p14="http://schemas.microsoft.com/office/powerpoint/2010/main" val="2899025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Instructions: Facilitator can read the text exchange or have members read the text exchange aloud. </a:t>
            </a:r>
          </a:p>
          <a:p>
            <a:endParaRPr lang="en-US" i="1"/>
          </a:p>
          <a:p>
            <a:r>
              <a:rPr lang="en-US" b="1" i="0"/>
              <a:t>Give me a thumbs up if you believe this is healthy and a thumbs down if you believe this is unhealthy. </a:t>
            </a:r>
          </a:p>
          <a:p>
            <a:endParaRPr lang="en-US"/>
          </a:p>
        </p:txBody>
      </p:sp>
      <p:sp>
        <p:nvSpPr>
          <p:cNvPr id="4" name="Slide Number Placeholder 3"/>
          <p:cNvSpPr>
            <a:spLocks noGrp="1"/>
          </p:cNvSpPr>
          <p:nvPr>
            <p:ph type="sldNum" sz="quarter" idx="5"/>
          </p:nvPr>
        </p:nvSpPr>
        <p:spPr/>
        <p:txBody>
          <a:bodyPr/>
          <a:lstStyle/>
          <a:p>
            <a:fld id="{CF8DA5DE-1966-4048-84A3-488EFB74C757}" type="slidenum">
              <a:rPr lang="en-US" smtClean="0"/>
              <a:t>13</a:t>
            </a:fld>
            <a:endParaRPr lang="en-US"/>
          </a:p>
        </p:txBody>
      </p:sp>
    </p:spTree>
    <p:extLst>
      <p:ext uri="{BB962C8B-B14F-4D97-AF65-F5344CB8AC3E}">
        <p14:creationId xmlns:p14="http://schemas.microsoft.com/office/powerpoint/2010/main" val="4017605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a:t>
            </a:r>
            <a:r>
              <a:rPr lang="en-US" dirty="0"/>
              <a:t>This is … healthy! First, we see an apology, with a follow-up to ask if the other person is “mad” at them. After the other person shares that they need some space and asks to talk tomorrow, the first person agrees to talk it through the next day. This a good display of healthy confrontation! They have an unresolved issue and have addressed feelings and a plan to further discuss. </a:t>
            </a:r>
          </a:p>
        </p:txBody>
      </p:sp>
      <p:sp>
        <p:nvSpPr>
          <p:cNvPr id="4" name="Slide Number Placeholder 3"/>
          <p:cNvSpPr>
            <a:spLocks noGrp="1"/>
          </p:cNvSpPr>
          <p:nvPr>
            <p:ph type="sldNum" sz="quarter" idx="5"/>
          </p:nvPr>
        </p:nvSpPr>
        <p:spPr/>
        <p:txBody>
          <a:bodyPr/>
          <a:lstStyle/>
          <a:p>
            <a:fld id="{CF8DA5DE-1966-4048-84A3-488EFB74C757}" type="slidenum">
              <a:rPr lang="en-US" smtClean="0"/>
              <a:t>14</a:t>
            </a:fld>
            <a:endParaRPr lang="en-US"/>
          </a:p>
        </p:txBody>
      </p:sp>
    </p:spTree>
    <p:extLst>
      <p:ext uri="{BB962C8B-B14F-4D97-AF65-F5344CB8AC3E}">
        <p14:creationId xmlns:p14="http://schemas.microsoft.com/office/powerpoint/2010/main" val="71067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Instructions: Facilitator can read the texts or have a member read the text aloud. </a:t>
            </a:r>
          </a:p>
          <a:p>
            <a:endParaRPr lang="en-US" i="1"/>
          </a:p>
          <a:p>
            <a:r>
              <a:rPr lang="en-US" b="1" i="0"/>
              <a:t>Give me a thumbs up if you believe this is healthy and a thumbs down if you believe this is unhealthy. </a:t>
            </a:r>
          </a:p>
          <a:p>
            <a:endParaRPr lang="en-US"/>
          </a:p>
        </p:txBody>
      </p:sp>
      <p:sp>
        <p:nvSpPr>
          <p:cNvPr id="4" name="Slide Number Placeholder 3"/>
          <p:cNvSpPr>
            <a:spLocks noGrp="1"/>
          </p:cNvSpPr>
          <p:nvPr>
            <p:ph type="sldNum" sz="quarter" idx="5"/>
          </p:nvPr>
        </p:nvSpPr>
        <p:spPr/>
        <p:txBody>
          <a:bodyPr/>
          <a:lstStyle/>
          <a:p>
            <a:fld id="{CF8DA5DE-1966-4048-84A3-488EFB74C757}" type="slidenum">
              <a:rPr lang="en-US" smtClean="0"/>
              <a:t>15</a:t>
            </a:fld>
            <a:endParaRPr lang="en-US"/>
          </a:p>
        </p:txBody>
      </p:sp>
    </p:spTree>
    <p:extLst>
      <p:ext uri="{BB962C8B-B14F-4D97-AF65-F5344CB8AC3E}">
        <p14:creationId xmlns:p14="http://schemas.microsoft.com/office/powerpoint/2010/main" val="4154452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a:t>
            </a:r>
            <a:r>
              <a:rPr lang="en-US" dirty="0"/>
              <a:t>This is … unhealthy. This individual clearly has passwords to the other’s social accounts, and it’s unclear if those were given out freely or stolen from the other. Even if the partner had given their password(s) freely, the other is still utilizing their social media in a way that has raised questions and potentially concerns. </a:t>
            </a:r>
          </a:p>
        </p:txBody>
      </p:sp>
      <p:sp>
        <p:nvSpPr>
          <p:cNvPr id="4" name="Slide Number Placeholder 3"/>
          <p:cNvSpPr>
            <a:spLocks noGrp="1"/>
          </p:cNvSpPr>
          <p:nvPr>
            <p:ph type="sldNum" sz="quarter" idx="5"/>
          </p:nvPr>
        </p:nvSpPr>
        <p:spPr/>
        <p:txBody>
          <a:bodyPr/>
          <a:lstStyle/>
          <a:p>
            <a:fld id="{CF8DA5DE-1966-4048-84A3-488EFB74C757}" type="slidenum">
              <a:rPr lang="en-US" smtClean="0"/>
              <a:t>16</a:t>
            </a:fld>
            <a:endParaRPr lang="en-US"/>
          </a:p>
        </p:txBody>
      </p:sp>
    </p:spTree>
    <p:extLst>
      <p:ext uri="{BB962C8B-B14F-4D97-AF65-F5344CB8AC3E}">
        <p14:creationId xmlns:p14="http://schemas.microsoft.com/office/powerpoint/2010/main" val="3799129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Instructions: Facilitator can read the texts or have a member read the texts aloud. </a:t>
            </a:r>
          </a:p>
          <a:p>
            <a:endParaRPr lang="en-US" i="1"/>
          </a:p>
          <a:p>
            <a:r>
              <a:rPr lang="en-US" b="1" i="0"/>
              <a:t>Give me a thumbs up if you believe this is healthy and a thumbs down if you believe this is unhealthy. </a:t>
            </a:r>
          </a:p>
          <a:p>
            <a:endParaRPr lang="en-US"/>
          </a:p>
        </p:txBody>
      </p:sp>
      <p:sp>
        <p:nvSpPr>
          <p:cNvPr id="4" name="Slide Number Placeholder 3"/>
          <p:cNvSpPr>
            <a:spLocks noGrp="1"/>
          </p:cNvSpPr>
          <p:nvPr>
            <p:ph type="sldNum" sz="quarter" idx="5"/>
          </p:nvPr>
        </p:nvSpPr>
        <p:spPr/>
        <p:txBody>
          <a:bodyPr/>
          <a:lstStyle/>
          <a:p>
            <a:fld id="{CF8DA5DE-1966-4048-84A3-488EFB74C757}" type="slidenum">
              <a:rPr lang="en-US" smtClean="0"/>
              <a:t>17</a:t>
            </a:fld>
            <a:endParaRPr lang="en-US"/>
          </a:p>
        </p:txBody>
      </p:sp>
    </p:spTree>
    <p:extLst>
      <p:ext uri="{BB962C8B-B14F-4D97-AF65-F5344CB8AC3E}">
        <p14:creationId xmlns:p14="http://schemas.microsoft.com/office/powerpoint/2010/main" val="481620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a:t>
            </a:r>
            <a:r>
              <a:rPr lang="en-US"/>
              <a:t>This is … unhealthy. In these texts we see control, possessiveness and potentially some early signs of isolation. </a:t>
            </a:r>
          </a:p>
        </p:txBody>
      </p:sp>
      <p:sp>
        <p:nvSpPr>
          <p:cNvPr id="4" name="Slide Number Placeholder 3"/>
          <p:cNvSpPr>
            <a:spLocks noGrp="1"/>
          </p:cNvSpPr>
          <p:nvPr>
            <p:ph type="sldNum" sz="quarter" idx="5"/>
          </p:nvPr>
        </p:nvSpPr>
        <p:spPr/>
        <p:txBody>
          <a:bodyPr/>
          <a:lstStyle/>
          <a:p>
            <a:fld id="{CF8DA5DE-1966-4048-84A3-488EFB74C757}" type="slidenum">
              <a:rPr lang="en-US" smtClean="0"/>
              <a:t>18</a:t>
            </a:fld>
            <a:endParaRPr lang="en-US"/>
          </a:p>
        </p:txBody>
      </p:sp>
    </p:spTree>
    <p:extLst>
      <p:ext uri="{BB962C8B-B14F-4D97-AF65-F5344CB8AC3E}">
        <p14:creationId xmlns:p14="http://schemas.microsoft.com/office/powerpoint/2010/main" val="3297757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Instructions: Facilitator can read the text exchange or have members read the text exchange aloud. </a:t>
            </a:r>
          </a:p>
          <a:p>
            <a:endParaRPr lang="en-US" i="1"/>
          </a:p>
          <a:p>
            <a:r>
              <a:rPr lang="en-US" b="1" i="0"/>
              <a:t>Give me a thumbs up if you believe this is healthy and a thumbs down if you believe this is unhealthy. </a:t>
            </a:r>
          </a:p>
          <a:p>
            <a:endParaRPr lang="en-US"/>
          </a:p>
        </p:txBody>
      </p:sp>
      <p:sp>
        <p:nvSpPr>
          <p:cNvPr id="4" name="Slide Number Placeholder 3"/>
          <p:cNvSpPr>
            <a:spLocks noGrp="1"/>
          </p:cNvSpPr>
          <p:nvPr>
            <p:ph type="sldNum" sz="quarter" idx="5"/>
          </p:nvPr>
        </p:nvSpPr>
        <p:spPr/>
        <p:txBody>
          <a:bodyPr/>
          <a:lstStyle/>
          <a:p>
            <a:fld id="{CF8DA5DE-1966-4048-84A3-488EFB74C757}" type="slidenum">
              <a:rPr lang="en-US" smtClean="0"/>
              <a:t>19</a:t>
            </a:fld>
            <a:endParaRPr lang="en-US"/>
          </a:p>
        </p:txBody>
      </p:sp>
    </p:spTree>
    <p:extLst>
      <p:ext uri="{BB962C8B-B14F-4D97-AF65-F5344CB8AC3E}">
        <p14:creationId xmlns:p14="http://schemas.microsoft.com/office/powerpoint/2010/main" val="2581536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Facilitator: Without judgement, raise your hand if you have ever texted someone more than five times in a row? </a:t>
            </a:r>
            <a:r>
              <a:rPr lang="en-US" sz="1200" kern="1200" dirty="0">
                <a:solidFill>
                  <a:schemeClr val="tx1"/>
                </a:solidFill>
                <a:effectLst/>
                <a:latin typeface="+mn-lt"/>
                <a:ea typeface="+mn-ea"/>
                <a:cs typeface="+mn-cs"/>
              </a:rPr>
              <a:t>Could have been to a friend, parent, partner, whoever!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of us have been guilty of it, right? And in some contexts, it’s entirely appropriate, whether we’re sending a stream of rants to a friend about a test gone wrong, or maybe it’s in the context of sharing plans for the night! In other contexts, a stream of five texts can be seen as intense … maybe even a little territorial, depending on who it is from and their intentions with sending.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we’re going to think about and decipher healthy and unhealthy behaviors digitally. </a:t>
            </a:r>
            <a:endParaRPr lang="en-US" dirty="0"/>
          </a:p>
        </p:txBody>
      </p:sp>
      <p:sp>
        <p:nvSpPr>
          <p:cNvPr id="4" name="Slide Number Placeholder 3"/>
          <p:cNvSpPr>
            <a:spLocks noGrp="1"/>
          </p:cNvSpPr>
          <p:nvPr>
            <p:ph type="sldNum" sz="quarter" idx="5"/>
          </p:nvPr>
        </p:nvSpPr>
        <p:spPr/>
        <p:txBody>
          <a:bodyPr/>
          <a:lstStyle/>
          <a:p>
            <a:fld id="{CF8DA5DE-1966-4048-84A3-488EFB74C757}" type="slidenum">
              <a:rPr lang="en-US" smtClean="0"/>
              <a:t>2</a:t>
            </a:fld>
            <a:endParaRPr lang="en-US"/>
          </a:p>
        </p:txBody>
      </p:sp>
    </p:spTree>
    <p:extLst>
      <p:ext uri="{BB962C8B-B14F-4D97-AF65-F5344CB8AC3E}">
        <p14:creationId xmlns:p14="http://schemas.microsoft.com/office/powerpoint/2010/main" val="2853164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a:t>
            </a:r>
            <a:r>
              <a:rPr lang="en-US"/>
              <a:t>This is … healthy! This exchange shows respect, with both people involved moving at a pace that is comfortable with them. </a:t>
            </a:r>
          </a:p>
          <a:p>
            <a:endParaRPr lang="en-US"/>
          </a:p>
          <a:p>
            <a:r>
              <a:rPr lang="en-US" i="1"/>
              <a:t>Thank members for participating. </a:t>
            </a:r>
          </a:p>
        </p:txBody>
      </p:sp>
      <p:sp>
        <p:nvSpPr>
          <p:cNvPr id="4" name="Slide Number Placeholder 3"/>
          <p:cNvSpPr>
            <a:spLocks noGrp="1"/>
          </p:cNvSpPr>
          <p:nvPr>
            <p:ph type="sldNum" sz="quarter" idx="5"/>
          </p:nvPr>
        </p:nvSpPr>
        <p:spPr/>
        <p:txBody>
          <a:bodyPr/>
          <a:lstStyle/>
          <a:p>
            <a:fld id="{CF8DA5DE-1966-4048-84A3-488EFB74C757}" type="slidenum">
              <a:rPr lang="en-US" smtClean="0"/>
              <a:t>20</a:t>
            </a:fld>
            <a:endParaRPr lang="en-US"/>
          </a:p>
        </p:txBody>
      </p:sp>
    </p:spTree>
    <p:extLst>
      <p:ext uri="{BB962C8B-B14F-4D97-AF65-F5344CB8AC3E}">
        <p14:creationId xmlns:p14="http://schemas.microsoft.com/office/powerpoint/2010/main" val="1211690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D80AE-E485-2104-9E94-0F0538CED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B11EF-3510-59F9-BE53-CE3982207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241AAC-D8E8-4BD2-2E90-A042A5BAFE1C}"/>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Facilitator: </a:t>
            </a:r>
            <a:r>
              <a:rPr lang="en-US" sz="1200" dirty="0">
                <a:solidFill>
                  <a:srgbClr val="413F40"/>
                </a:solidFill>
                <a:latin typeface="Georgia" panose="02040502050405020303" pitchFamily="18" charset="0"/>
              </a:rPr>
              <a:t>What influences our perception of healthy and unhealthy relationship behaviors? </a:t>
            </a:r>
          </a:p>
          <a:p>
            <a:r>
              <a:rPr lang="en-US" sz="1200" i="1" dirty="0">
                <a:solidFill>
                  <a:srgbClr val="413F40"/>
                </a:solidFill>
                <a:latin typeface="Georgia" panose="02040502050405020303" pitchFamily="18" charset="0"/>
              </a:rPr>
              <a:t>Answers could include:</a:t>
            </a:r>
          </a:p>
          <a:p>
            <a:pPr marL="171450" indent="-171450">
              <a:buFont typeface="Arial" panose="020B0604020202020204" pitchFamily="34" charset="0"/>
              <a:buChar char="•"/>
            </a:pPr>
            <a:r>
              <a:rPr lang="en-US" sz="1200" i="1" dirty="0">
                <a:solidFill>
                  <a:srgbClr val="413F40"/>
                </a:solidFill>
                <a:latin typeface="Georgia" panose="02040502050405020303" pitchFamily="18" charset="0"/>
              </a:rPr>
              <a:t>Social media</a:t>
            </a:r>
          </a:p>
          <a:p>
            <a:pPr marL="171450" indent="-171450">
              <a:buFont typeface="Arial" panose="020B0604020202020204" pitchFamily="34" charset="0"/>
              <a:buChar char="•"/>
            </a:pPr>
            <a:r>
              <a:rPr lang="en-US" sz="1200" i="1" dirty="0">
                <a:solidFill>
                  <a:srgbClr val="413F40"/>
                </a:solidFill>
                <a:latin typeface="Georgia" panose="02040502050405020303" pitchFamily="18" charset="0"/>
              </a:rPr>
              <a:t>TV/movies</a:t>
            </a:r>
          </a:p>
          <a:p>
            <a:pPr marL="171450" indent="-171450">
              <a:buFont typeface="Arial" panose="020B0604020202020204" pitchFamily="34" charset="0"/>
              <a:buChar char="•"/>
            </a:pPr>
            <a:r>
              <a:rPr lang="en-US" sz="1200" i="1" dirty="0">
                <a:solidFill>
                  <a:srgbClr val="413F40"/>
                </a:solidFill>
                <a:latin typeface="Georgia" panose="02040502050405020303" pitchFamily="18" charset="0"/>
              </a:rPr>
              <a:t>Pop culture/celebrities </a:t>
            </a:r>
          </a:p>
          <a:p>
            <a:pPr marL="171450" indent="-171450">
              <a:buFont typeface="Arial" panose="020B0604020202020204" pitchFamily="34" charset="0"/>
              <a:buChar char="•"/>
            </a:pPr>
            <a:r>
              <a:rPr lang="en-US" sz="1200" i="1" dirty="0">
                <a:solidFill>
                  <a:srgbClr val="413F40"/>
                </a:solidFill>
                <a:latin typeface="Georgia" panose="02040502050405020303" pitchFamily="18" charset="0"/>
              </a:rPr>
              <a:t>Family/parents</a:t>
            </a:r>
          </a:p>
          <a:p>
            <a:pPr marL="171450" indent="-171450">
              <a:buFont typeface="Arial" panose="020B0604020202020204" pitchFamily="34" charset="0"/>
              <a:buChar char="•"/>
            </a:pPr>
            <a:r>
              <a:rPr lang="en-US" sz="1200" i="1" dirty="0">
                <a:solidFill>
                  <a:srgbClr val="413F40"/>
                </a:solidFill>
                <a:latin typeface="Georgia" panose="02040502050405020303" pitchFamily="18" charset="0"/>
              </a:rPr>
              <a:t>Friends </a:t>
            </a:r>
          </a:p>
          <a:p>
            <a:pPr marL="171450" indent="-171450">
              <a:buFont typeface="Arial" panose="020B0604020202020204" pitchFamily="34" charset="0"/>
              <a:buChar char="•"/>
            </a:pPr>
            <a:r>
              <a:rPr lang="en-US" sz="1200" i="1" dirty="0">
                <a:solidFill>
                  <a:srgbClr val="413F40"/>
                </a:solidFill>
                <a:latin typeface="Georgia" panose="02040502050405020303" pitchFamily="18" charset="0"/>
              </a:rPr>
              <a:t>Cultural norms and/or beliefs </a:t>
            </a:r>
          </a:p>
          <a:p>
            <a:pPr marL="171450" indent="-171450">
              <a:buFont typeface="Arial" panose="020B0604020202020204" pitchFamily="34" charset="0"/>
              <a:buChar char="•"/>
            </a:pPr>
            <a:r>
              <a:rPr lang="en-US" sz="1200" i="1" dirty="0">
                <a:solidFill>
                  <a:srgbClr val="413F40"/>
                </a:solidFill>
                <a:latin typeface="Georgia" panose="02040502050405020303" pitchFamily="18" charset="0"/>
              </a:rPr>
              <a:t>Personal morals</a:t>
            </a:r>
          </a:p>
          <a:p>
            <a:pPr marL="171450" indent="-171450">
              <a:buFont typeface="Arial" panose="020B0604020202020204" pitchFamily="34" charset="0"/>
              <a:buChar char="•"/>
            </a:pPr>
            <a:endParaRPr lang="en-US" sz="1200" i="1" dirty="0">
              <a:solidFill>
                <a:srgbClr val="413F40"/>
              </a:solidFill>
              <a:latin typeface="Georgia" panose="02040502050405020303" pitchFamily="18" charset="0"/>
            </a:endParaRPr>
          </a:p>
          <a:p>
            <a:pPr marL="0" indent="0">
              <a:buFont typeface="Arial" panose="020B0604020202020204" pitchFamily="34" charset="0"/>
              <a:buNone/>
            </a:pPr>
            <a:r>
              <a:rPr lang="en-US" sz="1200" i="1" dirty="0">
                <a:solidFill>
                  <a:srgbClr val="413F40"/>
                </a:solidFill>
                <a:latin typeface="Georgia" panose="02040502050405020303" pitchFamily="18" charset="0"/>
              </a:rPr>
              <a:t>Facilitator should allow approximately 5 minutes for members to share and discuss. You can even ask for examples if you need help prompting the conversation forward. </a:t>
            </a:r>
          </a:p>
        </p:txBody>
      </p:sp>
      <p:sp>
        <p:nvSpPr>
          <p:cNvPr id="4" name="Slide Number Placeholder 3">
            <a:extLst>
              <a:ext uri="{FF2B5EF4-FFF2-40B4-BE49-F238E27FC236}">
                <a16:creationId xmlns:a16="http://schemas.microsoft.com/office/drawing/2014/main" id="{B232289E-F6DF-52BD-18C1-70E4816E9A7A}"/>
              </a:ext>
            </a:extLst>
          </p:cNvPr>
          <p:cNvSpPr>
            <a:spLocks noGrp="1"/>
          </p:cNvSpPr>
          <p:nvPr>
            <p:ph type="sldNum" sz="quarter" idx="5"/>
          </p:nvPr>
        </p:nvSpPr>
        <p:spPr/>
        <p:txBody>
          <a:bodyPr/>
          <a:lstStyle/>
          <a:p>
            <a:fld id="{CF8DA5DE-1966-4048-84A3-488EFB74C757}" type="slidenum">
              <a:rPr lang="en-US" smtClean="0"/>
              <a:t>21</a:t>
            </a:fld>
            <a:endParaRPr lang="en-US"/>
          </a:p>
        </p:txBody>
      </p:sp>
    </p:spTree>
    <p:extLst>
      <p:ext uri="{BB962C8B-B14F-4D97-AF65-F5344CB8AC3E}">
        <p14:creationId xmlns:p14="http://schemas.microsoft.com/office/powerpoint/2010/main" val="3147750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9735E-358A-CC6A-7082-3FFD42771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61213-B3DD-7265-9460-43FB2EF7F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EE2DB-F2BA-5DD3-A46B-8E2E1893E022}"/>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Facilitator: </a:t>
            </a:r>
            <a:r>
              <a:rPr lang="en-US" sz="1200" b="0" kern="1200" dirty="0">
                <a:solidFill>
                  <a:schemeClr val="tx1"/>
                </a:solidFill>
                <a:effectLst/>
                <a:latin typeface="+mn-lt"/>
                <a:ea typeface="+mn-ea"/>
                <a:cs typeface="+mn-cs"/>
              </a:rPr>
              <a:t>Thank you so much for jumping into that discussion! The influences we talked about—family, culture, media, past experiences—can all shape our interpretation of what’s healthy versus unhealthy in our friendships and relationships. And just to be clear, I’m not suggesting you swear off every TV show or movie with a messy couple or messy relationship. The goal is to simply build awareness. When you notice those “red flag” moments on screen or in music, it can become easier to recognize similar patterns in real life. </a:t>
            </a:r>
          </a:p>
          <a:p>
            <a:endParaRPr lang="en-US" sz="1200" b="0" i="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571E8B6-7B87-9500-5A41-54D0CF82CA86}"/>
              </a:ext>
            </a:extLst>
          </p:cNvPr>
          <p:cNvSpPr>
            <a:spLocks noGrp="1"/>
          </p:cNvSpPr>
          <p:nvPr>
            <p:ph type="sldNum" sz="quarter" idx="5"/>
          </p:nvPr>
        </p:nvSpPr>
        <p:spPr/>
        <p:txBody>
          <a:bodyPr/>
          <a:lstStyle/>
          <a:p>
            <a:fld id="{CF8DA5DE-1966-4048-84A3-488EFB74C757}" type="slidenum">
              <a:rPr lang="en-US" smtClean="0"/>
              <a:t>22</a:t>
            </a:fld>
            <a:endParaRPr lang="en-US"/>
          </a:p>
        </p:txBody>
      </p:sp>
    </p:spTree>
    <p:extLst>
      <p:ext uri="{BB962C8B-B14F-4D97-AF65-F5344CB8AC3E}">
        <p14:creationId xmlns:p14="http://schemas.microsoft.com/office/powerpoint/2010/main" val="4131710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C6412-C6D3-4756-57CB-D53320590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1AF73-2072-9786-0035-9D5E98653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880B2-40BF-6811-EEE8-5F2D3DE6FB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Facilitator: </a:t>
            </a:r>
            <a:r>
              <a:rPr lang="en-US" dirty="0"/>
              <a:t>Understanding the signs of healthy and unhealthy relationships is powerful. When you leave today, I hope you feel you have both the tools to recognize healthy or unhealthy signs in </a:t>
            </a:r>
            <a:r>
              <a:rPr lang="en-US"/>
              <a:t>your relationships </a:t>
            </a:r>
            <a:r>
              <a:rPr lang="en-US" dirty="0"/>
              <a:t>and the awareness to question the messages that try to define them for you.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dirty="0">
              <a:solidFill>
                <a:srgbClr val="413F40"/>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dirty="0">
                <a:solidFill>
                  <a:srgbClr val="413F40"/>
                </a:solidFill>
                <a:latin typeface="Georgia" panose="02040502050405020303" pitchFamily="18" charset="0"/>
              </a:rPr>
              <a:t>On the left side of the screen, you’ll find resources. I encourage you to snap a photo or save these numbers, should you or a friend ever need to utilize them. The QR code on the right will take you to a quick survey where you can share feedback about this program.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dirty="0">
              <a:solidFill>
                <a:srgbClr val="413F40"/>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dirty="0">
                <a:solidFill>
                  <a:srgbClr val="413F40"/>
                </a:solidFill>
                <a:latin typeface="Georgia" panose="02040502050405020303" pitchFamily="18" charset="0"/>
              </a:rPr>
              <a:t>Thank you all for participating and helping to bring awareness and celebrate healthy relationships! </a:t>
            </a:r>
          </a:p>
        </p:txBody>
      </p:sp>
      <p:sp>
        <p:nvSpPr>
          <p:cNvPr id="4" name="Slide Number Placeholder 3">
            <a:extLst>
              <a:ext uri="{FF2B5EF4-FFF2-40B4-BE49-F238E27FC236}">
                <a16:creationId xmlns:a16="http://schemas.microsoft.com/office/drawing/2014/main" id="{3F985F6B-D52D-D8AA-A9B5-B5712E4D0E8D}"/>
              </a:ext>
            </a:extLst>
          </p:cNvPr>
          <p:cNvSpPr>
            <a:spLocks noGrp="1"/>
          </p:cNvSpPr>
          <p:nvPr>
            <p:ph type="sldNum" sz="quarter" idx="5"/>
          </p:nvPr>
        </p:nvSpPr>
        <p:spPr/>
        <p:txBody>
          <a:bodyPr/>
          <a:lstStyle/>
          <a:p>
            <a:fld id="{CF8DA5DE-1966-4048-84A3-488EFB74C757}" type="slidenum">
              <a:rPr lang="en-US" smtClean="0"/>
              <a:t>23</a:t>
            </a:fld>
            <a:endParaRPr lang="en-US"/>
          </a:p>
        </p:txBody>
      </p:sp>
    </p:spTree>
    <p:extLst>
      <p:ext uri="{BB962C8B-B14F-4D97-AF65-F5344CB8AC3E}">
        <p14:creationId xmlns:p14="http://schemas.microsoft.com/office/powerpoint/2010/main" val="980479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Facilitator: Has anyone heard of the One Love Foundation?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One Love Foundation is a national nonprofit that educates individuals on relationship abuse and empowers people with the tools and resources to see the signs of healthy and unhealthy relationships. </a:t>
            </a:r>
          </a:p>
          <a:p>
            <a:endParaRPr lang="en-US" dirty="0"/>
          </a:p>
        </p:txBody>
      </p:sp>
      <p:sp>
        <p:nvSpPr>
          <p:cNvPr id="4" name="Slide Number Placeholder 3"/>
          <p:cNvSpPr>
            <a:spLocks noGrp="1"/>
          </p:cNvSpPr>
          <p:nvPr>
            <p:ph type="sldNum" sz="quarter" idx="5"/>
          </p:nvPr>
        </p:nvSpPr>
        <p:spPr/>
        <p:txBody>
          <a:bodyPr/>
          <a:lstStyle/>
          <a:p>
            <a:fld id="{CF8DA5DE-1966-4048-84A3-488EFB74C757}" type="slidenum">
              <a:rPr lang="en-US" smtClean="0"/>
              <a:t>3</a:t>
            </a:fld>
            <a:endParaRPr lang="en-US"/>
          </a:p>
        </p:txBody>
      </p:sp>
    </p:spTree>
    <p:extLst>
      <p:ext uri="{BB962C8B-B14F-4D97-AF65-F5344CB8AC3E}">
        <p14:creationId xmlns:p14="http://schemas.microsoft.com/office/powerpoint/2010/main" val="35251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Facilitator: </a:t>
            </a:r>
            <a:r>
              <a:rPr lang="en-US" sz="1200" kern="1200" dirty="0">
                <a:solidFill>
                  <a:schemeClr val="tx1"/>
                </a:solidFill>
                <a:effectLst/>
                <a:latin typeface="+mn-lt"/>
                <a:ea typeface="+mn-ea"/>
                <a:cs typeface="+mn-cs"/>
              </a:rPr>
              <a:t>They share the 10 signs of healthy and unhealthy digital relationships. Unhealthy signs include: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Intensity. This may be when someone expresses very extreme feelings and over-the-top behavior that feels overwhelming.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Manipulation. Which is when someone tries to control your decisions, actions or emotions.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Sabotage. This could be someone trying to purposely ruin your reputation, achievements or success.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Guilting. Which is when someone makes you feel responsible for their actions or makes you feel like it’s your job to keep them happy.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Deflecting responsibility. This is when someone repeatedly makes excuses for their unhealthy behavior.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Possessiveness. This happens when someone is jealous to a point where they try to control you, who you spend time with and what you do.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Isolation. Which is when someone keeps you away from friends and family.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Belittling. When someone does and says things to you to make you feel bad about yourself.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Volatility. This is when someone has a really strong, unpredictable reaction that makes you feel scared, confused or intimidated.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Betrayal. Which is our last of the 10 unhealthy signs. This is when someone is disloyal or acts in an intentionally dishonest way.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Did any of these signs stand out to you?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may even be signs on here that you have realized you are guilty of. 100% of us do unhealthy things – that is OK. We can all recognize our unhealthy behaviors, prevent them from becoming patterns and respond with healthier behaviors in the future. The other important thing to note is that there is a difference between emotions and behaviors. You will notice that emotions like jealousy or anger aren’t on this list. That is because it is normal to feel those things, but important to understand how they are expressed. Does jealousy turn into possessiveness, or are you able to use that emotion to calmly start a conversation about trust in the relationship? </a:t>
            </a:r>
            <a:endParaRPr lang="en-US" dirty="0"/>
          </a:p>
        </p:txBody>
      </p:sp>
      <p:sp>
        <p:nvSpPr>
          <p:cNvPr id="4" name="Slide Number Placeholder 3"/>
          <p:cNvSpPr>
            <a:spLocks noGrp="1"/>
          </p:cNvSpPr>
          <p:nvPr>
            <p:ph type="sldNum" sz="quarter" idx="5"/>
          </p:nvPr>
        </p:nvSpPr>
        <p:spPr/>
        <p:txBody>
          <a:bodyPr/>
          <a:lstStyle/>
          <a:p>
            <a:fld id="{CF8DA5DE-1966-4048-84A3-488EFB74C757}" type="slidenum">
              <a:rPr lang="en-US" smtClean="0"/>
              <a:t>4</a:t>
            </a:fld>
            <a:endParaRPr lang="en-US"/>
          </a:p>
        </p:txBody>
      </p:sp>
    </p:spTree>
    <p:extLst>
      <p:ext uri="{BB962C8B-B14F-4D97-AF65-F5344CB8AC3E}">
        <p14:creationId xmlns:p14="http://schemas.microsoft.com/office/powerpoint/2010/main" val="36934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Facilitator: </a:t>
            </a:r>
            <a:r>
              <a:rPr lang="en-US" sz="1200" kern="1200" dirty="0">
                <a:solidFill>
                  <a:schemeClr val="tx1"/>
                </a:solidFill>
                <a:effectLst/>
                <a:latin typeface="+mn-lt"/>
                <a:ea typeface="+mn-ea"/>
                <a:cs typeface="+mn-cs"/>
              </a:rPr>
              <a:t>We’ve recapped the unhealthy signs, so now it’s time to learn the healthy signs! These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Comfortable pace. This is when a relationship moves at a speed that feels enjoyable for each person.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Trust. Which is confidence that your partner won’t do anything to hurt you or ruin the relationship.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Respect. You value one another’s beliefs and opinions and love one another for who you are as a person.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Fun. This is as simple as enjoying spending time together and bringing out the best in each other.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Healthy conflict. This occurs when you feel open and can respectfully discuss issues or disagreements in a non-judgmental way.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Honesty. This is being truthful and candid without fear of how the other person will respond.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Independence. You have space to be yourself outside of this relationship.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Equality. This is when the relationship feels balanced. Each person puts the same effort into the relationship.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Taking responsibility. This happens when you own your actions or words.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Kindness. This is being caring and empathetic to one another and providing comfort and support.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 there a healthy sign you want to incorporate more into your life and friendships or relationships?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there are always healthy signs we can work to better incorporate into our lives and relationships. Thanks, everyone, for sharing! </a:t>
            </a:r>
            <a:endParaRPr lang="en-US" dirty="0"/>
          </a:p>
        </p:txBody>
      </p:sp>
      <p:sp>
        <p:nvSpPr>
          <p:cNvPr id="4" name="Slide Number Placeholder 3"/>
          <p:cNvSpPr>
            <a:spLocks noGrp="1"/>
          </p:cNvSpPr>
          <p:nvPr>
            <p:ph type="sldNum" sz="quarter" idx="5"/>
          </p:nvPr>
        </p:nvSpPr>
        <p:spPr/>
        <p:txBody>
          <a:bodyPr/>
          <a:lstStyle/>
          <a:p>
            <a:fld id="{CF8DA5DE-1966-4048-84A3-488EFB74C757}" type="slidenum">
              <a:rPr lang="en-US" smtClean="0"/>
              <a:t>5</a:t>
            </a:fld>
            <a:endParaRPr lang="en-US"/>
          </a:p>
        </p:txBody>
      </p:sp>
    </p:spTree>
    <p:extLst>
      <p:ext uri="{BB962C8B-B14F-4D97-AF65-F5344CB8AC3E}">
        <p14:creationId xmlns:p14="http://schemas.microsoft.com/office/powerpoint/2010/main" val="827668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9D788-B1F6-91A8-ACC0-5D0018D6A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663C7-CFED-18C0-8D3A-04C083400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C7410-3A51-F2DC-EC1C-27C9C3817E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Facilitator: </a:t>
            </a:r>
            <a:r>
              <a:rPr lang="en-US" sz="1200" kern="1200">
                <a:solidFill>
                  <a:schemeClr val="tx1"/>
                </a:solidFill>
                <a:effectLst/>
                <a:latin typeface="+mn-lt"/>
                <a:ea typeface="+mn-ea"/>
                <a:cs typeface="+mn-cs"/>
              </a:rPr>
              <a:t>Now that we’ve properly familiarized ourselves with the healthy and unhealthy relationship behaviors, we’re going to do an activity. On the screen, you will see a text exchange. You are going to decide if it’s healthy, unhealthy or needs clarification. </a:t>
            </a:r>
            <a:r>
              <a:rPr lang="en-US" sz="1200" b="1" kern="1200">
                <a:solidFill>
                  <a:schemeClr val="tx1"/>
                </a:solidFill>
                <a:effectLst/>
                <a:latin typeface="+mn-lt"/>
                <a:ea typeface="+mn-ea"/>
                <a:cs typeface="+mn-cs"/>
              </a:rPr>
              <a:t>Are you ready?!</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A7AD54DD-B1E0-B2CE-3F40-FCF8F1DBF77F}"/>
              </a:ext>
            </a:extLst>
          </p:cNvPr>
          <p:cNvSpPr>
            <a:spLocks noGrp="1"/>
          </p:cNvSpPr>
          <p:nvPr>
            <p:ph type="sldNum" sz="quarter" idx="5"/>
          </p:nvPr>
        </p:nvSpPr>
        <p:spPr/>
        <p:txBody>
          <a:bodyPr/>
          <a:lstStyle/>
          <a:p>
            <a:fld id="{CF8DA5DE-1966-4048-84A3-488EFB74C757}" type="slidenum">
              <a:rPr lang="en-US" smtClean="0"/>
              <a:t>6</a:t>
            </a:fld>
            <a:endParaRPr lang="en-US"/>
          </a:p>
        </p:txBody>
      </p:sp>
    </p:spTree>
    <p:extLst>
      <p:ext uri="{BB962C8B-B14F-4D97-AF65-F5344CB8AC3E}">
        <p14:creationId xmlns:p14="http://schemas.microsoft.com/office/powerpoint/2010/main" val="1484292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Instructions: Facilitator can read the text exchange or have members read the text exchange aloud. </a:t>
            </a:r>
          </a:p>
          <a:p>
            <a:endParaRPr lang="en-US" i="1"/>
          </a:p>
          <a:p>
            <a:r>
              <a:rPr lang="en-US" b="1" i="0"/>
              <a:t>Give me a thumbs up if you believe this is healthy and a thumbs down if you believe this is unhealthy. </a:t>
            </a:r>
          </a:p>
        </p:txBody>
      </p:sp>
      <p:sp>
        <p:nvSpPr>
          <p:cNvPr id="4" name="Slide Number Placeholder 3"/>
          <p:cNvSpPr>
            <a:spLocks noGrp="1"/>
          </p:cNvSpPr>
          <p:nvPr>
            <p:ph type="sldNum" sz="quarter" idx="5"/>
          </p:nvPr>
        </p:nvSpPr>
        <p:spPr/>
        <p:txBody>
          <a:bodyPr/>
          <a:lstStyle/>
          <a:p>
            <a:fld id="{CF8DA5DE-1966-4048-84A3-488EFB74C757}" type="slidenum">
              <a:rPr lang="en-US" smtClean="0"/>
              <a:t>7</a:t>
            </a:fld>
            <a:endParaRPr lang="en-US"/>
          </a:p>
        </p:txBody>
      </p:sp>
    </p:spTree>
    <p:extLst>
      <p:ext uri="{BB962C8B-B14F-4D97-AF65-F5344CB8AC3E}">
        <p14:creationId xmlns:p14="http://schemas.microsoft.com/office/powerpoint/2010/main" val="694672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a:t>
            </a:r>
            <a:r>
              <a:rPr lang="en-US"/>
              <a:t>This text exchange is … healthy! </a:t>
            </a:r>
          </a:p>
          <a:p>
            <a:endParaRPr lang="en-US"/>
          </a:p>
          <a:p>
            <a:r>
              <a:rPr lang="en-US"/>
              <a:t>Anna texted seeking permission to share locations while they were going out. While she did make a joke after, the act of checking in with someone before requesting their location and/or sharing yours is a sign of respect and mutual understanding. </a:t>
            </a:r>
          </a:p>
        </p:txBody>
      </p:sp>
      <p:sp>
        <p:nvSpPr>
          <p:cNvPr id="4" name="Slide Number Placeholder 3"/>
          <p:cNvSpPr>
            <a:spLocks noGrp="1"/>
          </p:cNvSpPr>
          <p:nvPr>
            <p:ph type="sldNum" sz="quarter" idx="5"/>
          </p:nvPr>
        </p:nvSpPr>
        <p:spPr/>
        <p:txBody>
          <a:bodyPr/>
          <a:lstStyle/>
          <a:p>
            <a:fld id="{CF8DA5DE-1966-4048-84A3-488EFB74C757}" type="slidenum">
              <a:rPr lang="en-US" smtClean="0"/>
              <a:t>8</a:t>
            </a:fld>
            <a:endParaRPr lang="en-US"/>
          </a:p>
        </p:txBody>
      </p:sp>
    </p:spTree>
    <p:extLst>
      <p:ext uri="{BB962C8B-B14F-4D97-AF65-F5344CB8AC3E}">
        <p14:creationId xmlns:p14="http://schemas.microsoft.com/office/powerpoint/2010/main" val="95239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Instructions: Facilitator can read the text exchange or have members read the text exchange aloud. </a:t>
            </a:r>
          </a:p>
          <a:p>
            <a:endParaRPr lang="en-US" i="1"/>
          </a:p>
          <a:p>
            <a:r>
              <a:rPr lang="en-US" b="1" i="0"/>
              <a:t>Give me a thumbs up if you believe this is healthy and a thumbs down if you believe this is unhealthy. </a:t>
            </a:r>
          </a:p>
        </p:txBody>
      </p:sp>
      <p:sp>
        <p:nvSpPr>
          <p:cNvPr id="4" name="Slide Number Placeholder 3"/>
          <p:cNvSpPr>
            <a:spLocks noGrp="1"/>
          </p:cNvSpPr>
          <p:nvPr>
            <p:ph type="sldNum" sz="quarter" idx="5"/>
          </p:nvPr>
        </p:nvSpPr>
        <p:spPr/>
        <p:txBody>
          <a:bodyPr/>
          <a:lstStyle/>
          <a:p>
            <a:fld id="{CF8DA5DE-1966-4048-84A3-488EFB74C757}" type="slidenum">
              <a:rPr lang="en-US" smtClean="0"/>
              <a:t>9</a:t>
            </a:fld>
            <a:endParaRPr lang="en-US"/>
          </a:p>
        </p:txBody>
      </p:sp>
    </p:spTree>
    <p:extLst>
      <p:ext uri="{BB962C8B-B14F-4D97-AF65-F5344CB8AC3E}">
        <p14:creationId xmlns:p14="http://schemas.microsoft.com/office/powerpoint/2010/main" val="175594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7F63F-8C9E-048B-E29F-4D93B6B07D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094EBD-7664-C2BF-7CDD-35811A3F88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23BC15-7F30-DCED-EF01-7FBB02908719}"/>
              </a:ext>
            </a:extLst>
          </p:cNvPr>
          <p:cNvSpPr>
            <a:spLocks noGrp="1"/>
          </p:cNvSpPr>
          <p:nvPr>
            <p:ph type="dt" sz="half" idx="10"/>
          </p:nvPr>
        </p:nvSpPr>
        <p:spPr/>
        <p:txBody>
          <a:bodyPr/>
          <a:lstStyle/>
          <a:p>
            <a:fld id="{362D4191-48E0-4964-8659-7DD69F69087F}" type="datetimeFigureOut">
              <a:rPr lang="en-US" smtClean="0"/>
              <a:t>1/12/2026</a:t>
            </a:fld>
            <a:endParaRPr lang="en-US"/>
          </a:p>
        </p:txBody>
      </p:sp>
      <p:sp>
        <p:nvSpPr>
          <p:cNvPr id="5" name="Footer Placeholder 4">
            <a:extLst>
              <a:ext uri="{FF2B5EF4-FFF2-40B4-BE49-F238E27FC236}">
                <a16:creationId xmlns:a16="http://schemas.microsoft.com/office/drawing/2014/main" id="{94DDA73B-9E2C-1DA7-1AE5-37C37075C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5AE8B-9A78-9586-B174-00674918EE6C}"/>
              </a:ext>
            </a:extLst>
          </p:cNvPr>
          <p:cNvSpPr>
            <a:spLocks noGrp="1"/>
          </p:cNvSpPr>
          <p:nvPr>
            <p:ph type="sldNum" sz="quarter" idx="12"/>
          </p:nvPr>
        </p:nvSpPr>
        <p:spPr/>
        <p:txBody>
          <a:bodyPr/>
          <a:lstStyle/>
          <a:p>
            <a:fld id="{5BA226DA-21A3-4999-A0A3-376E76ED3DC5}" type="slidenum">
              <a:rPr lang="en-US" smtClean="0"/>
              <a:t>‹#›</a:t>
            </a:fld>
            <a:endParaRPr lang="en-US"/>
          </a:p>
        </p:txBody>
      </p:sp>
    </p:spTree>
    <p:extLst>
      <p:ext uri="{BB962C8B-B14F-4D97-AF65-F5344CB8AC3E}">
        <p14:creationId xmlns:p14="http://schemas.microsoft.com/office/powerpoint/2010/main" val="2340170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BCF3A-3A05-2680-9DA7-A92D2B626D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5CB130-0610-6F29-C8DA-03354423CE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B7204-3747-57AE-7924-6A71D1FF12D1}"/>
              </a:ext>
            </a:extLst>
          </p:cNvPr>
          <p:cNvSpPr>
            <a:spLocks noGrp="1"/>
          </p:cNvSpPr>
          <p:nvPr>
            <p:ph type="dt" sz="half" idx="10"/>
          </p:nvPr>
        </p:nvSpPr>
        <p:spPr/>
        <p:txBody>
          <a:bodyPr/>
          <a:lstStyle/>
          <a:p>
            <a:fld id="{362D4191-48E0-4964-8659-7DD69F69087F}" type="datetimeFigureOut">
              <a:rPr lang="en-US" smtClean="0"/>
              <a:t>1/12/2026</a:t>
            </a:fld>
            <a:endParaRPr lang="en-US"/>
          </a:p>
        </p:txBody>
      </p:sp>
      <p:sp>
        <p:nvSpPr>
          <p:cNvPr id="5" name="Footer Placeholder 4">
            <a:extLst>
              <a:ext uri="{FF2B5EF4-FFF2-40B4-BE49-F238E27FC236}">
                <a16:creationId xmlns:a16="http://schemas.microsoft.com/office/drawing/2014/main" id="{8CEF7B99-75CA-F161-F053-84F63D92A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92AC0-CE30-23F4-E083-B30B7CA1221B}"/>
              </a:ext>
            </a:extLst>
          </p:cNvPr>
          <p:cNvSpPr>
            <a:spLocks noGrp="1"/>
          </p:cNvSpPr>
          <p:nvPr>
            <p:ph type="sldNum" sz="quarter" idx="12"/>
          </p:nvPr>
        </p:nvSpPr>
        <p:spPr/>
        <p:txBody>
          <a:bodyPr/>
          <a:lstStyle/>
          <a:p>
            <a:fld id="{5BA226DA-21A3-4999-A0A3-376E76ED3DC5}" type="slidenum">
              <a:rPr lang="en-US" smtClean="0"/>
              <a:t>‹#›</a:t>
            </a:fld>
            <a:endParaRPr lang="en-US"/>
          </a:p>
        </p:txBody>
      </p:sp>
    </p:spTree>
    <p:extLst>
      <p:ext uri="{BB962C8B-B14F-4D97-AF65-F5344CB8AC3E}">
        <p14:creationId xmlns:p14="http://schemas.microsoft.com/office/powerpoint/2010/main" val="141714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B327E6-7403-DAD3-E1CC-1EF4AFC52C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0582A2-4F6F-42FA-5E56-A6584F393C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AD0ED-9838-97AE-0A0A-93461CFC0BBD}"/>
              </a:ext>
            </a:extLst>
          </p:cNvPr>
          <p:cNvSpPr>
            <a:spLocks noGrp="1"/>
          </p:cNvSpPr>
          <p:nvPr>
            <p:ph type="dt" sz="half" idx="10"/>
          </p:nvPr>
        </p:nvSpPr>
        <p:spPr/>
        <p:txBody>
          <a:bodyPr/>
          <a:lstStyle/>
          <a:p>
            <a:fld id="{362D4191-48E0-4964-8659-7DD69F69087F}" type="datetimeFigureOut">
              <a:rPr lang="en-US" smtClean="0"/>
              <a:t>1/12/2026</a:t>
            </a:fld>
            <a:endParaRPr lang="en-US"/>
          </a:p>
        </p:txBody>
      </p:sp>
      <p:sp>
        <p:nvSpPr>
          <p:cNvPr id="5" name="Footer Placeholder 4">
            <a:extLst>
              <a:ext uri="{FF2B5EF4-FFF2-40B4-BE49-F238E27FC236}">
                <a16:creationId xmlns:a16="http://schemas.microsoft.com/office/drawing/2014/main" id="{83E52EA2-601E-E590-D721-BC1FA368E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A44C8-80F7-F4B7-26E7-8DFF0FE27C07}"/>
              </a:ext>
            </a:extLst>
          </p:cNvPr>
          <p:cNvSpPr>
            <a:spLocks noGrp="1"/>
          </p:cNvSpPr>
          <p:nvPr>
            <p:ph type="sldNum" sz="quarter" idx="12"/>
          </p:nvPr>
        </p:nvSpPr>
        <p:spPr/>
        <p:txBody>
          <a:bodyPr/>
          <a:lstStyle/>
          <a:p>
            <a:fld id="{5BA226DA-21A3-4999-A0A3-376E76ED3DC5}" type="slidenum">
              <a:rPr lang="en-US" smtClean="0"/>
              <a:t>‹#›</a:t>
            </a:fld>
            <a:endParaRPr lang="en-US"/>
          </a:p>
        </p:txBody>
      </p:sp>
    </p:spTree>
    <p:extLst>
      <p:ext uri="{BB962C8B-B14F-4D97-AF65-F5344CB8AC3E}">
        <p14:creationId xmlns:p14="http://schemas.microsoft.com/office/powerpoint/2010/main" val="3503707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132D-B968-AF4B-6E64-3B54106537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E8E78-F253-0F20-4614-5A0AA3C66E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B7DF6-5EAB-4D45-B0A1-EF115290EB21}"/>
              </a:ext>
            </a:extLst>
          </p:cNvPr>
          <p:cNvSpPr>
            <a:spLocks noGrp="1"/>
          </p:cNvSpPr>
          <p:nvPr>
            <p:ph type="dt" sz="half" idx="10"/>
          </p:nvPr>
        </p:nvSpPr>
        <p:spPr/>
        <p:txBody>
          <a:bodyPr/>
          <a:lstStyle/>
          <a:p>
            <a:fld id="{362D4191-48E0-4964-8659-7DD69F69087F}" type="datetimeFigureOut">
              <a:rPr lang="en-US" smtClean="0"/>
              <a:t>1/12/2026</a:t>
            </a:fld>
            <a:endParaRPr lang="en-US"/>
          </a:p>
        </p:txBody>
      </p:sp>
      <p:sp>
        <p:nvSpPr>
          <p:cNvPr id="5" name="Footer Placeholder 4">
            <a:extLst>
              <a:ext uri="{FF2B5EF4-FFF2-40B4-BE49-F238E27FC236}">
                <a16:creationId xmlns:a16="http://schemas.microsoft.com/office/drawing/2014/main" id="{4E055B0C-5AFC-9CE3-E06D-A141BF341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64345-029E-9976-52EC-1F7C1D52599C}"/>
              </a:ext>
            </a:extLst>
          </p:cNvPr>
          <p:cNvSpPr>
            <a:spLocks noGrp="1"/>
          </p:cNvSpPr>
          <p:nvPr>
            <p:ph type="sldNum" sz="quarter" idx="12"/>
          </p:nvPr>
        </p:nvSpPr>
        <p:spPr/>
        <p:txBody>
          <a:bodyPr/>
          <a:lstStyle/>
          <a:p>
            <a:fld id="{5BA226DA-21A3-4999-A0A3-376E76ED3DC5}" type="slidenum">
              <a:rPr lang="en-US" smtClean="0"/>
              <a:t>‹#›</a:t>
            </a:fld>
            <a:endParaRPr lang="en-US"/>
          </a:p>
        </p:txBody>
      </p:sp>
    </p:spTree>
    <p:extLst>
      <p:ext uri="{BB962C8B-B14F-4D97-AF65-F5344CB8AC3E}">
        <p14:creationId xmlns:p14="http://schemas.microsoft.com/office/powerpoint/2010/main" val="400722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F1D9-6841-D457-5663-860EE861FE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D8AA14-C749-CC65-42BF-F979C4963E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4133E6-0B0E-AEDF-2944-53784923F09E}"/>
              </a:ext>
            </a:extLst>
          </p:cNvPr>
          <p:cNvSpPr>
            <a:spLocks noGrp="1"/>
          </p:cNvSpPr>
          <p:nvPr>
            <p:ph type="dt" sz="half" idx="10"/>
          </p:nvPr>
        </p:nvSpPr>
        <p:spPr/>
        <p:txBody>
          <a:bodyPr/>
          <a:lstStyle/>
          <a:p>
            <a:fld id="{362D4191-48E0-4964-8659-7DD69F69087F}" type="datetimeFigureOut">
              <a:rPr lang="en-US" smtClean="0"/>
              <a:t>1/12/2026</a:t>
            </a:fld>
            <a:endParaRPr lang="en-US"/>
          </a:p>
        </p:txBody>
      </p:sp>
      <p:sp>
        <p:nvSpPr>
          <p:cNvPr id="5" name="Footer Placeholder 4">
            <a:extLst>
              <a:ext uri="{FF2B5EF4-FFF2-40B4-BE49-F238E27FC236}">
                <a16:creationId xmlns:a16="http://schemas.microsoft.com/office/drawing/2014/main" id="{605DB047-050B-9835-7956-06363202A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E0BFB-65D5-4397-A54C-898551BAD54E}"/>
              </a:ext>
            </a:extLst>
          </p:cNvPr>
          <p:cNvSpPr>
            <a:spLocks noGrp="1"/>
          </p:cNvSpPr>
          <p:nvPr>
            <p:ph type="sldNum" sz="quarter" idx="12"/>
          </p:nvPr>
        </p:nvSpPr>
        <p:spPr/>
        <p:txBody>
          <a:bodyPr/>
          <a:lstStyle/>
          <a:p>
            <a:fld id="{5BA226DA-21A3-4999-A0A3-376E76ED3DC5}" type="slidenum">
              <a:rPr lang="en-US" smtClean="0"/>
              <a:t>‹#›</a:t>
            </a:fld>
            <a:endParaRPr lang="en-US"/>
          </a:p>
        </p:txBody>
      </p:sp>
    </p:spTree>
    <p:extLst>
      <p:ext uri="{BB962C8B-B14F-4D97-AF65-F5344CB8AC3E}">
        <p14:creationId xmlns:p14="http://schemas.microsoft.com/office/powerpoint/2010/main" val="2372358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A1906-FB04-918A-ABAF-8116963A6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3D6A1D-AE21-CA2B-E5C3-C9AED1AE79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41A00-47C0-CE0E-9A7A-0297691D8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0F22E3-390F-FDFF-7B64-C6C23D758C3C}"/>
              </a:ext>
            </a:extLst>
          </p:cNvPr>
          <p:cNvSpPr>
            <a:spLocks noGrp="1"/>
          </p:cNvSpPr>
          <p:nvPr>
            <p:ph type="dt" sz="half" idx="10"/>
          </p:nvPr>
        </p:nvSpPr>
        <p:spPr/>
        <p:txBody>
          <a:bodyPr/>
          <a:lstStyle/>
          <a:p>
            <a:fld id="{362D4191-48E0-4964-8659-7DD69F69087F}" type="datetimeFigureOut">
              <a:rPr lang="en-US" smtClean="0"/>
              <a:t>1/12/2026</a:t>
            </a:fld>
            <a:endParaRPr lang="en-US"/>
          </a:p>
        </p:txBody>
      </p:sp>
      <p:sp>
        <p:nvSpPr>
          <p:cNvPr id="6" name="Footer Placeholder 5">
            <a:extLst>
              <a:ext uri="{FF2B5EF4-FFF2-40B4-BE49-F238E27FC236}">
                <a16:creationId xmlns:a16="http://schemas.microsoft.com/office/drawing/2014/main" id="{264F6F6E-79C1-AC9B-80B9-8518F63A2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76390-7717-7E02-EF1F-3E9BC6400B09}"/>
              </a:ext>
            </a:extLst>
          </p:cNvPr>
          <p:cNvSpPr>
            <a:spLocks noGrp="1"/>
          </p:cNvSpPr>
          <p:nvPr>
            <p:ph type="sldNum" sz="quarter" idx="12"/>
          </p:nvPr>
        </p:nvSpPr>
        <p:spPr/>
        <p:txBody>
          <a:bodyPr/>
          <a:lstStyle/>
          <a:p>
            <a:fld id="{5BA226DA-21A3-4999-A0A3-376E76ED3DC5}" type="slidenum">
              <a:rPr lang="en-US" smtClean="0"/>
              <a:t>‹#›</a:t>
            </a:fld>
            <a:endParaRPr lang="en-US"/>
          </a:p>
        </p:txBody>
      </p:sp>
    </p:spTree>
    <p:extLst>
      <p:ext uri="{BB962C8B-B14F-4D97-AF65-F5344CB8AC3E}">
        <p14:creationId xmlns:p14="http://schemas.microsoft.com/office/powerpoint/2010/main" val="1477134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CEFF-C02A-37CB-7AAA-3BAD8A156B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2F41B1-2DCC-2FA5-0766-6414C158A8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A39476-CB99-94E7-BCFF-E4B59FD4AB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7F5282-31CA-AF70-8941-7E116FA4C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639B9A-BC04-5A1C-EE25-0B0382A08E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194774-7908-F4F3-AAA6-3E65D951CCBC}"/>
              </a:ext>
            </a:extLst>
          </p:cNvPr>
          <p:cNvSpPr>
            <a:spLocks noGrp="1"/>
          </p:cNvSpPr>
          <p:nvPr>
            <p:ph type="dt" sz="half" idx="10"/>
          </p:nvPr>
        </p:nvSpPr>
        <p:spPr/>
        <p:txBody>
          <a:bodyPr/>
          <a:lstStyle/>
          <a:p>
            <a:fld id="{362D4191-48E0-4964-8659-7DD69F69087F}" type="datetimeFigureOut">
              <a:rPr lang="en-US" smtClean="0"/>
              <a:t>1/12/2026</a:t>
            </a:fld>
            <a:endParaRPr lang="en-US"/>
          </a:p>
        </p:txBody>
      </p:sp>
      <p:sp>
        <p:nvSpPr>
          <p:cNvPr id="8" name="Footer Placeholder 7">
            <a:extLst>
              <a:ext uri="{FF2B5EF4-FFF2-40B4-BE49-F238E27FC236}">
                <a16:creationId xmlns:a16="http://schemas.microsoft.com/office/drawing/2014/main" id="{1818322C-EA9E-C71B-2779-52E0D6C012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A87F79-1DC6-70FA-3437-AFF39551088F}"/>
              </a:ext>
            </a:extLst>
          </p:cNvPr>
          <p:cNvSpPr>
            <a:spLocks noGrp="1"/>
          </p:cNvSpPr>
          <p:nvPr>
            <p:ph type="sldNum" sz="quarter" idx="12"/>
          </p:nvPr>
        </p:nvSpPr>
        <p:spPr/>
        <p:txBody>
          <a:bodyPr/>
          <a:lstStyle/>
          <a:p>
            <a:fld id="{5BA226DA-21A3-4999-A0A3-376E76ED3DC5}" type="slidenum">
              <a:rPr lang="en-US" smtClean="0"/>
              <a:t>‹#›</a:t>
            </a:fld>
            <a:endParaRPr lang="en-US"/>
          </a:p>
        </p:txBody>
      </p:sp>
    </p:spTree>
    <p:extLst>
      <p:ext uri="{BB962C8B-B14F-4D97-AF65-F5344CB8AC3E}">
        <p14:creationId xmlns:p14="http://schemas.microsoft.com/office/powerpoint/2010/main" val="415289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5F22-2599-5C83-8349-85F4C3FA3F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69D753-73AA-B831-9AFA-5EA746D37BAC}"/>
              </a:ext>
            </a:extLst>
          </p:cNvPr>
          <p:cNvSpPr>
            <a:spLocks noGrp="1"/>
          </p:cNvSpPr>
          <p:nvPr>
            <p:ph type="dt" sz="half" idx="10"/>
          </p:nvPr>
        </p:nvSpPr>
        <p:spPr/>
        <p:txBody>
          <a:bodyPr/>
          <a:lstStyle/>
          <a:p>
            <a:fld id="{362D4191-48E0-4964-8659-7DD69F69087F}" type="datetimeFigureOut">
              <a:rPr lang="en-US" smtClean="0"/>
              <a:t>1/12/2026</a:t>
            </a:fld>
            <a:endParaRPr lang="en-US"/>
          </a:p>
        </p:txBody>
      </p:sp>
      <p:sp>
        <p:nvSpPr>
          <p:cNvPr id="4" name="Footer Placeholder 3">
            <a:extLst>
              <a:ext uri="{FF2B5EF4-FFF2-40B4-BE49-F238E27FC236}">
                <a16:creationId xmlns:a16="http://schemas.microsoft.com/office/drawing/2014/main" id="{5E262D98-91C5-3D36-4DF9-5C71491C16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D54B3F-0AB5-DA44-E233-ED98FB681534}"/>
              </a:ext>
            </a:extLst>
          </p:cNvPr>
          <p:cNvSpPr>
            <a:spLocks noGrp="1"/>
          </p:cNvSpPr>
          <p:nvPr>
            <p:ph type="sldNum" sz="quarter" idx="12"/>
          </p:nvPr>
        </p:nvSpPr>
        <p:spPr/>
        <p:txBody>
          <a:bodyPr/>
          <a:lstStyle/>
          <a:p>
            <a:fld id="{5BA226DA-21A3-4999-A0A3-376E76ED3DC5}" type="slidenum">
              <a:rPr lang="en-US" smtClean="0"/>
              <a:t>‹#›</a:t>
            </a:fld>
            <a:endParaRPr lang="en-US"/>
          </a:p>
        </p:txBody>
      </p:sp>
    </p:spTree>
    <p:extLst>
      <p:ext uri="{BB962C8B-B14F-4D97-AF65-F5344CB8AC3E}">
        <p14:creationId xmlns:p14="http://schemas.microsoft.com/office/powerpoint/2010/main" val="312034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01AE0F-B798-ABAE-E7DF-8AF8C360E0FB}"/>
              </a:ext>
            </a:extLst>
          </p:cNvPr>
          <p:cNvSpPr>
            <a:spLocks noGrp="1"/>
          </p:cNvSpPr>
          <p:nvPr>
            <p:ph type="dt" sz="half" idx="10"/>
          </p:nvPr>
        </p:nvSpPr>
        <p:spPr/>
        <p:txBody>
          <a:bodyPr/>
          <a:lstStyle/>
          <a:p>
            <a:fld id="{362D4191-48E0-4964-8659-7DD69F69087F}" type="datetimeFigureOut">
              <a:rPr lang="en-US" smtClean="0"/>
              <a:t>1/12/2026</a:t>
            </a:fld>
            <a:endParaRPr lang="en-US"/>
          </a:p>
        </p:txBody>
      </p:sp>
      <p:sp>
        <p:nvSpPr>
          <p:cNvPr id="3" name="Footer Placeholder 2">
            <a:extLst>
              <a:ext uri="{FF2B5EF4-FFF2-40B4-BE49-F238E27FC236}">
                <a16:creationId xmlns:a16="http://schemas.microsoft.com/office/drawing/2014/main" id="{307C42BC-AD10-16C6-3913-3FFF8B8780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823027-02D3-F0ED-D56E-EC4BE9898583}"/>
              </a:ext>
            </a:extLst>
          </p:cNvPr>
          <p:cNvSpPr>
            <a:spLocks noGrp="1"/>
          </p:cNvSpPr>
          <p:nvPr>
            <p:ph type="sldNum" sz="quarter" idx="12"/>
          </p:nvPr>
        </p:nvSpPr>
        <p:spPr/>
        <p:txBody>
          <a:bodyPr/>
          <a:lstStyle/>
          <a:p>
            <a:fld id="{5BA226DA-21A3-4999-A0A3-376E76ED3DC5}" type="slidenum">
              <a:rPr lang="en-US" smtClean="0"/>
              <a:t>‹#›</a:t>
            </a:fld>
            <a:endParaRPr lang="en-US"/>
          </a:p>
        </p:txBody>
      </p:sp>
    </p:spTree>
    <p:extLst>
      <p:ext uri="{BB962C8B-B14F-4D97-AF65-F5344CB8AC3E}">
        <p14:creationId xmlns:p14="http://schemas.microsoft.com/office/powerpoint/2010/main" val="369980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89D9C-69C9-1A67-BABF-F95A673E55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8EA66B-4786-6F6D-D7F7-E87BB8F39F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8CC29E-3100-28F5-84A0-B2C65B37E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905312-2EB2-E106-0E15-AD046949B6DE}"/>
              </a:ext>
            </a:extLst>
          </p:cNvPr>
          <p:cNvSpPr>
            <a:spLocks noGrp="1"/>
          </p:cNvSpPr>
          <p:nvPr>
            <p:ph type="dt" sz="half" idx="10"/>
          </p:nvPr>
        </p:nvSpPr>
        <p:spPr/>
        <p:txBody>
          <a:bodyPr/>
          <a:lstStyle/>
          <a:p>
            <a:fld id="{362D4191-48E0-4964-8659-7DD69F69087F}" type="datetimeFigureOut">
              <a:rPr lang="en-US" smtClean="0"/>
              <a:t>1/12/2026</a:t>
            </a:fld>
            <a:endParaRPr lang="en-US"/>
          </a:p>
        </p:txBody>
      </p:sp>
      <p:sp>
        <p:nvSpPr>
          <p:cNvPr id="6" name="Footer Placeholder 5">
            <a:extLst>
              <a:ext uri="{FF2B5EF4-FFF2-40B4-BE49-F238E27FC236}">
                <a16:creationId xmlns:a16="http://schemas.microsoft.com/office/drawing/2014/main" id="{5BB409AC-4F64-926A-D550-2D41F2B006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1FB87-49DE-6518-293C-1DFD7D8D41F0}"/>
              </a:ext>
            </a:extLst>
          </p:cNvPr>
          <p:cNvSpPr>
            <a:spLocks noGrp="1"/>
          </p:cNvSpPr>
          <p:nvPr>
            <p:ph type="sldNum" sz="quarter" idx="12"/>
          </p:nvPr>
        </p:nvSpPr>
        <p:spPr/>
        <p:txBody>
          <a:bodyPr/>
          <a:lstStyle/>
          <a:p>
            <a:fld id="{5BA226DA-21A3-4999-A0A3-376E76ED3DC5}" type="slidenum">
              <a:rPr lang="en-US" smtClean="0"/>
              <a:t>‹#›</a:t>
            </a:fld>
            <a:endParaRPr lang="en-US"/>
          </a:p>
        </p:txBody>
      </p:sp>
    </p:spTree>
    <p:extLst>
      <p:ext uri="{BB962C8B-B14F-4D97-AF65-F5344CB8AC3E}">
        <p14:creationId xmlns:p14="http://schemas.microsoft.com/office/powerpoint/2010/main" val="3301483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95E06-BC1E-AEBD-EDF6-86848535C6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912CFD-97EA-3E60-5869-8F94BF82C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A6560-72EA-3A53-F771-F1AAA3D7B1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A8F4EE-E1B5-40B5-4A3E-CFF5862A2BA8}"/>
              </a:ext>
            </a:extLst>
          </p:cNvPr>
          <p:cNvSpPr>
            <a:spLocks noGrp="1"/>
          </p:cNvSpPr>
          <p:nvPr>
            <p:ph type="dt" sz="half" idx="10"/>
          </p:nvPr>
        </p:nvSpPr>
        <p:spPr/>
        <p:txBody>
          <a:bodyPr/>
          <a:lstStyle/>
          <a:p>
            <a:fld id="{362D4191-48E0-4964-8659-7DD69F69087F}" type="datetimeFigureOut">
              <a:rPr lang="en-US" smtClean="0"/>
              <a:t>1/12/2026</a:t>
            </a:fld>
            <a:endParaRPr lang="en-US"/>
          </a:p>
        </p:txBody>
      </p:sp>
      <p:sp>
        <p:nvSpPr>
          <p:cNvPr id="6" name="Footer Placeholder 5">
            <a:extLst>
              <a:ext uri="{FF2B5EF4-FFF2-40B4-BE49-F238E27FC236}">
                <a16:creationId xmlns:a16="http://schemas.microsoft.com/office/drawing/2014/main" id="{E4EB5118-BA69-517F-D5B8-ABD9463F8D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5A271-3957-9E76-3DEC-155F5034084B}"/>
              </a:ext>
            </a:extLst>
          </p:cNvPr>
          <p:cNvSpPr>
            <a:spLocks noGrp="1"/>
          </p:cNvSpPr>
          <p:nvPr>
            <p:ph type="sldNum" sz="quarter" idx="12"/>
          </p:nvPr>
        </p:nvSpPr>
        <p:spPr/>
        <p:txBody>
          <a:bodyPr/>
          <a:lstStyle/>
          <a:p>
            <a:fld id="{5BA226DA-21A3-4999-A0A3-376E76ED3DC5}" type="slidenum">
              <a:rPr lang="en-US" smtClean="0"/>
              <a:t>‹#›</a:t>
            </a:fld>
            <a:endParaRPr lang="en-US"/>
          </a:p>
        </p:txBody>
      </p:sp>
    </p:spTree>
    <p:extLst>
      <p:ext uri="{BB962C8B-B14F-4D97-AF65-F5344CB8AC3E}">
        <p14:creationId xmlns:p14="http://schemas.microsoft.com/office/powerpoint/2010/main" val="2631785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D81C01-C79F-3339-B194-D274750770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39B015-F517-1F3C-0907-C07473B43A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6ECB1-CE73-8E6E-2CBD-5D8DB3AB91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62D4191-48E0-4964-8659-7DD69F69087F}" type="datetimeFigureOut">
              <a:rPr lang="en-US" smtClean="0"/>
              <a:t>1/12/2026</a:t>
            </a:fld>
            <a:endParaRPr lang="en-US"/>
          </a:p>
        </p:txBody>
      </p:sp>
      <p:sp>
        <p:nvSpPr>
          <p:cNvPr id="5" name="Footer Placeholder 4">
            <a:extLst>
              <a:ext uri="{FF2B5EF4-FFF2-40B4-BE49-F238E27FC236}">
                <a16:creationId xmlns:a16="http://schemas.microsoft.com/office/drawing/2014/main" id="{6ABD7C40-0604-AFF4-C953-19520DA30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4DB988-6696-B6E5-B727-F3C911FC3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A226DA-21A3-4999-A0A3-376E76ED3DC5}" type="slidenum">
              <a:rPr lang="en-US" smtClean="0"/>
              <a:t>‹#›</a:t>
            </a:fld>
            <a:endParaRPr lang="en-US"/>
          </a:p>
        </p:txBody>
      </p:sp>
    </p:spTree>
    <p:extLst>
      <p:ext uri="{BB962C8B-B14F-4D97-AF65-F5344CB8AC3E}">
        <p14:creationId xmlns:p14="http://schemas.microsoft.com/office/powerpoint/2010/main" val="1645657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png"/><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C1C7-0B98-B7FE-3E04-D2A625F568A0}"/>
              </a:ext>
            </a:extLst>
          </p:cNvPr>
          <p:cNvSpPr>
            <a:spLocks noGrp="1"/>
          </p:cNvSpPr>
          <p:nvPr>
            <p:ph type="ctrTitle"/>
          </p:nvPr>
        </p:nvSpPr>
        <p:spPr>
          <a:xfrm>
            <a:off x="2028824" y="2867025"/>
            <a:ext cx="8124825" cy="1123950"/>
          </a:xfrm>
        </p:spPr>
        <p:txBody>
          <a:bodyPr/>
          <a:lstStyle/>
          <a:p>
            <a:r>
              <a:rPr lang="en-US">
                <a:solidFill>
                  <a:srgbClr val="9D6CAE"/>
                </a:solidFill>
                <a:latin typeface="Georgia" panose="02040502050405020303" pitchFamily="18" charset="0"/>
              </a:rPr>
              <a:t>Send with Love</a:t>
            </a:r>
          </a:p>
        </p:txBody>
      </p:sp>
      <p:sp>
        <p:nvSpPr>
          <p:cNvPr id="3" name="Subtitle 2">
            <a:extLst>
              <a:ext uri="{FF2B5EF4-FFF2-40B4-BE49-F238E27FC236}">
                <a16:creationId xmlns:a16="http://schemas.microsoft.com/office/drawing/2014/main" id="{A8DDB025-2009-506D-7AA6-9DF164E98E6E}"/>
              </a:ext>
            </a:extLst>
          </p:cNvPr>
          <p:cNvSpPr>
            <a:spLocks noGrp="1"/>
          </p:cNvSpPr>
          <p:nvPr>
            <p:ph type="subTitle" idx="1"/>
          </p:nvPr>
        </p:nvSpPr>
        <p:spPr>
          <a:xfrm>
            <a:off x="2133600" y="4099274"/>
            <a:ext cx="8124826" cy="1343597"/>
          </a:xfrm>
        </p:spPr>
        <p:txBody>
          <a:bodyPr/>
          <a:lstStyle/>
          <a:p>
            <a:r>
              <a:rPr lang="en-US">
                <a:solidFill>
                  <a:srgbClr val="413F40"/>
                </a:solidFill>
                <a:latin typeface="Arial" panose="020B0604020202020204" pitchFamily="34" charset="0"/>
                <a:cs typeface="Arial" panose="020B0604020202020204" pitchFamily="34" charset="0"/>
              </a:rPr>
              <a:t>PROGRAM WITH PURPOSE</a:t>
            </a:r>
          </a:p>
        </p:txBody>
      </p:sp>
      <p:pic>
        <p:nvPicPr>
          <p:cNvPr id="8" name="Picture 7" descr="A black and purple checkered pattern&#10;&#10;AI-generated content may be incorrect.">
            <a:extLst>
              <a:ext uri="{FF2B5EF4-FFF2-40B4-BE49-F238E27FC236}">
                <a16:creationId xmlns:a16="http://schemas.microsoft.com/office/drawing/2014/main" id="{14C9C686-3CE6-A050-C039-B6A2DF958C18}"/>
              </a:ext>
            </a:extLst>
          </p:cNvPr>
          <p:cNvPicPr>
            <a:picLocks noChangeAspect="1"/>
          </p:cNvPicPr>
          <p:nvPr/>
        </p:nvPicPr>
        <p:blipFill>
          <a:blip r:embed="rId3">
            <a:extLst>
              <a:ext uri="{28A0092B-C50C-407E-A947-70E740481C1C}">
                <a14:useLocalDpi xmlns:a14="http://schemas.microsoft.com/office/drawing/2010/main" val="0"/>
              </a:ext>
            </a:extLst>
          </a:blip>
          <a:srcRect b="83611"/>
          <a:stretch>
            <a:fillRect/>
          </a:stretch>
        </p:blipFill>
        <p:spPr>
          <a:xfrm>
            <a:off x="-104777" y="0"/>
            <a:ext cx="12392025" cy="1123950"/>
          </a:xfrm>
          <a:prstGeom prst="rect">
            <a:avLst/>
          </a:prstGeom>
        </p:spPr>
      </p:pic>
      <p:pic>
        <p:nvPicPr>
          <p:cNvPr id="12" name="Picture 11" descr="A black and white logo&#10;&#10;AI-generated content may be incorrect.">
            <a:extLst>
              <a:ext uri="{FF2B5EF4-FFF2-40B4-BE49-F238E27FC236}">
                <a16:creationId xmlns:a16="http://schemas.microsoft.com/office/drawing/2014/main" id="{152D013F-76A1-DFAD-08D4-94D13C8E6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571" y="1604390"/>
            <a:ext cx="2468884" cy="1662113"/>
          </a:xfrm>
          <a:prstGeom prst="rect">
            <a:avLst/>
          </a:prstGeom>
        </p:spPr>
      </p:pic>
      <p:pic>
        <p:nvPicPr>
          <p:cNvPr id="15" name="Picture 14" descr="A black and purple checkered pattern&#10;&#10;AI-generated content may be incorrect.">
            <a:extLst>
              <a:ext uri="{FF2B5EF4-FFF2-40B4-BE49-F238E27FC236}">
                <a16:creationId xmlns:a16="http://schemas.microsoft.com/office/drawing/2014/main" id="{52272674-5690-B424-85E7-7EE8009A4A9C}"/>
              </a:ext>
            </a:extLst>
          </p:cNvPr>
          <p:cNvPicPr>
            <a:picLocks noChangeAspect="1"/>
          </p:cNvPicPr>
          <p:nvPr/>
        </p:nvPicPr>
        <p:blipFill>
          <a:blip r:embed="rId3">
            <a:extLst>
              <a:ext uri="{28A0092B-C50C-407E-A947-70E740481C1C}">
                <a14:useLocalDpi xmlns:a14="http://schemas.microsoft.com/office/drawing/2010/main" val="0"/>
              </a:ext>
            </a:extLst>
          </a:blip>
          <a:srcRect b="83611"/>
          <a:stretch>
            <a:fillRect/>
          </a:stretch>
        </p:blipFill>
        <p:spPr>
          <a:xfrm>
            <a:off x="-104777" y="5734050"/>
            <a:ext cx="12392025" cy="1123950"/>
          </a:xfrm>
          <a:prstGeom prst="rect">
            <a:avLst/>
          </a:prstGeom>
        </p:spPr>
      </p:pic>
    </p:spTree>
    <p:extLst>
      <p:ext uri="{BB962C8B-B14F-4D97-AF65-F5344CB8AC3E}">
        <p14:creationId xmlns:p14="http://schemas.microsoft.com/office/powerpoint/2010/main" val="2149527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1E8FF-324F-D9AC-1FF9-71637567552C}"/>
            </a:ext>
          </a:extLst>
        </p:cNvPr>
        <p:cNvGrpSpPr/>
        <p:nvPr/>
      </p:nvGrpSpPr>
      <p:grpSpPr>
        <a:xfrm>
          <a:off x="0" y="0"/>
          <a:ext cx="0" cy="0"/>
          <a:chOff x="0" y="0"/>
          <a:chExt cx="0" cy="0"/>
        </a:xfrm>
      </p:grpSpPr>
      <p:pic>
        <p:nvPicPr>
          <p:cNvPr id="2" name="Picture 1" descr="A black and purple checkered pattern&#10;&#10;AI-generated content may be incorrect.">
            <a:extLst>
              <a:ext uri="{FF2B5EF4-FFF2-40B4-BE49-F238E27FC236}">
                <a16:creationId xmlns:a16="http://schemas.microsoft.com/office/drawing/2014/main" id="{BC654CA7-E860-9637-997B-A34B104AB84C}"/>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3" name="Picture 2" descr="A purple logo with lines and a black background&#10;&#10;AI-generated content may be incorrect.">
            <a:extLst>
              <a:ext uri="{FF2B5EF4-FFF2-40B4-BE49-F238E27FC236}">
                <a16:creationId xmlns:a16="http://schemas.microsoft.com/office/drawing/2014/main" id="{2975FE08-7698-FA96-C3D5-2D0B2696F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5" name="Picture 4">
            <a:extLst>
              <a:ext uri="{FF2B5EF4-FFF2-40B4-BE49-F238E27FC236}">
                <a16:creationId xmlns:a16="http://schemas.microsoft.com/office/drawing/2014/main" id="{521822FD-54A4-2D59-6CC5-397F6A403F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4456067" y="2941800"/>
            <a:ext cx="3279866" cy="3279866"/>
          </a:xfrm>
          <a:prstGeom prst="rect">
            <a:avLst/>
          </a:prstGeom>
        </p:spPr>
      </p:pic>
      <p:pic>
        <p:nvPicPr>
          <p:cNvPr id="7" name="Picture 6">
            <a:extLst>
              <a:ext uri="{FF2B5EF4-FFF2-40B4-BE49-F238E27FC236}">
                <a16:creationId xmlns:a16="http://schemas.microsoft.com/office/drawing/2014/main" id="{D2A297D2-FF4D-BE1C-ACDB-BAE016270F3F}"/>
              </a:ext>
            </a:extLst>
          </p:cNvPr>
          <p:cNvPicPr>
            <a:picLocks noChangeAspect="1"/>
          </p:cNvPicPr>
          <p:nvPr/>
        </p:nvPicPr>
        <p:blipFill>
          <a:blip r:embed="rId6"/>
          <a:stretch>
            <a:fillRect/>
          </a:stretch>
        </p:blipFill>
        <p:spPr>
          <a:xfrm>
            <a:off x="3096508" y="862362"/>
            <a:ext cx="5998984" cy="2566638"/>
          </a:xfrm>
          <a:prstGeom prst="rect">
            <a:avLst/>
          </a:prstGeom>
        </p:spPr>
      </p:pic>
    </p:spTree>
    <p:extLst>
      <p:ext uri="{BB962C8B-B14F-4D97-AF65-F5344CB8AC3E}">
        <p14:creationId xmlns:p14="http://schemas.microsoft.com/office/powerpoint/2010/main" val="3387639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660CB-1AA8-DF93-0901-CDCFEA5D3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EBEB2-E6B6-CDB9-D799-107281E22B5B}"/>
              </a:ext>
            </a:extLst>
          </p:cNvPr>
          <p:cNvSpPr>
            <a:spLocks noGrp="1"/>
          </p:cNvSpPr>
          <p:nvPr>
            <p:ph type="title"/>
          </p:nvPr>
        </p:nvSpPr>
        <p:spPr>
          <a:xfrm>
            <a:off x="957532" y="5545994"/>
            <a:ext cx="11234468" cy="1325563"/>
          </a:xfrm>
        </p:spPr>
        <p:txBody>
          <a:bodyPr/>
          <a:lstStyle/>
          <a:p>
            <a:pPr algn="ctr"/>
            <a:r>
              <a:rPr lang="en-US">
                <a:latin typeface="Georgia" panose="02040502050405020303" pitchFamily="18" charset="0"/>
              </a:rPr>
              <a:t>Healthy or Unhealthy?</a:t>
            </a:r>
          </a:p>
        </p:txBody>
      </p:sp>
      <p:pic>
        <p:nvPicPr>
          <p:cNvPr id="6" name="Picture 5" descr="A black and purple checkered pattern&#10;&#10;AI-generated content may be incorrect.">
            <a:extLst>
              <a:ext uri="{FF2B5EF4-FFF2-40B4-BE49-F238E27FC236}">
                <a16:creationId xmlns:a16="http://schemas.microsoft.com/office/drawing/2014/main" id="{EAB5C43E-B7D5-D95A-3649-92832C29E3BE}"/>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5" name="Picture 4" descr="A screenshot of a phone&#10;&#10;AI-generated content may be incorrect.">
            <a:extLst>
              <a:ext uri="{FF2B5EF4-FFF2-40B4-BE49-F238E27FC236}">
                <a16:creationId xmlns:a16="http://schemas.microsoft.com/office/drawing/2014/main" id="{45A0C099-4F49-2924-8E0B-978986789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825" y="323627"/>
            <a:ext cx="2600349" cy="5222367"/>
          </a:xfrm>
          <a:prstGeom prst="rect">
            <a:avLst/>
          </a:prstGeom>
        </p:spPr>
      </p:pic>
      <p:pic>
        <p:nvPicPr>
          <p:cNvPr id="7" name="Picture 6" descr="A purple logo with lines and a black background&#10;&#10;AI-generated content may be incorrect.">
            <a:extLst>
              <a:ext uri="{FF2B5EF4-FFF2-40B4-BE49-F238E27FC236}">
                <a16:creationId xmlns:a16="http://schemas.microsoft.com/office/drawing/2014/main" id="{DD534469-9569-FDC3-4D05-868A3DA6A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8" name="Picture 7" descr="A green flag on a pole&#10;&#10;AI-generated content may be incorrect.">
            <a:extLst>
              <a:ext uri="{FF2B5EF4-FFF2-40B4-BE49-F238E27FC236}">
                <a16:creationId xmlns:a16="http://schemas.microsoft.com/office/drawing/2014/main" id="{5039DB2C-405F-FE25-191A-61113A10AE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15678" y="5188500"/>
            <a:ext cx="1490366" cy="1490366"/>
          </a:xfrm>
          <a:prstGeom prst="rect">
            <a:avLst/>
          </a:prstGeom>
        </p:spPr>
      </p:pic>
      <p:pic>
        <p:nvPicPr>
          <p:cNvPr id="9" name="Picture 8" descr="A red flag on a black background&#10;&#10;AI-generated content may be incorrect.">
            <a:extLst>
              <a:ext uri="{FF2B5EF4-FFF2-40B4-BE49-F238E27FC236}">
                <a16:creationId xmlns:a16="http://schemas.microsoft.com/office/drawing/2014/main" id="{9B9CAC86-FD09-61A0-EBED-43DBEDB8CC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0098" y="5145163"/>
            <a:ext cx="1490367" cy="1490367"/>
          </a:xfrm>
          <a:prstGeom prst="rect">
            <a:avLst/>
          </a:prstGeom>
        </p:spPr>
      </p:pic>
    </p:spTree>
    <p:extLst>
      <p:ext uri="{BB962C8B-B14F-4D97-AF65-F5344CB8AC3E}">
        <p14:creationId xmlns:p14="http://schemas.microsoft.com/office/powerpoint/2010/main" val="3643123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E61EA-3E40-30AE-C545-4AC0794DFB88}"/>
            </a:ext>
          </a:extLst>
        </p:cNvPr>
        <p:cNvGrpSpPr/>
        <p:nvPr/>
      </p:nvGrpSpPr>
      <p:grpSpPr>
        <a:xfrm>
          <a:off x="0" y="0"/>
          <a:ext cx="0" cy="0"/>
          <a:chOff x="0" y="0"/>
          <a:chExt cx="0" cy="0"/>
        </a:xfrm>
      </p:grpSpPr>
      <p:pic>
        <p:nvPicPr>
          <p:cNvPr id="2" name="Picture 1" descr="A black and purple checkered pattern&#10;&#10;AI-generated content may be incorrect.">
            <a:extLst>
              <a:ext uri="{FF2B5EF4-FFF2-40B4-BE49-F238E27FC236}">
                <a16:creationId xmlns:a16="http://schemas.microsoft.com/office/drawing/2014/main" id="{06760E05-9DF8-3F2E-72AF-EDF222E86367}"/>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3" name="Picture 2" descr="A purple logo with lines and a black background&#10;&#10;AI-generated content may be incorrect.">
            <a:extLst>
              <a:ext uri="{FF2B5EF4-FFF2-40B4-BE49-F238E27FC236}">
                <a16:creationId xmlns:a16="http://schemas.microsoft.com/office/drawing/2014/main" id="{D8CCCF3B-FC50-3929-A129-1AC54AE62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5" name="Picture 4">
            <a:extLst>
              <a:ext uri="{FF2B5EF4-FFF2-40B4-BE49-F238E27FC236}">
                <a16:creationId xmlns:a16="http://schemas.microsoft.com/office/drawing/2014/main" id="{910F9ACA-1BF5-6768-B6C0-7DED992A7C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4456067" y="2941800"/>
            <a:ext cx="3279866" cy="3279866"/>
          </a:xfrm>
          <a:prstGeom prst="rect">
            <a:avLst/>
          </a:prstGeom>
        </p:spPr>
      </p:pic>
      <p:pic>
        <p:nvPicPr>
          <p:cNvPr id="7" name="Picture 6">
            <a:extLst>
              <a:ext uri="{FF2B5EF4-FFF2-40B4-BE49-F238E27FC236}">
                <a16:creationId xmlns:a16="http://schemas.microsoft.com/office/drawing/2014/main" id="{646397D8-538B-8508-EFF8-6B105382968A}"/>
              </a:ext>
            </a:extLst>
          </p:cNvPr>
          <p:cNvPicPr>
            <a:picLocks noChangeAspect="1"/>
          </p:cNvPicPr>
          <p:nvPr/>
        </p:nvPicPr>
        <p:blipFill>
          <a:blip r:embed="rId6"/>
          <a:stretch>
            <a:fillRect/>
          </a:stretch>
        </p:blipFill>
        <p:spPr>
          <a:xfrm>
            <a:off x="3096508" y="862362"/>
            <a:ext cx="5998984" cy="2566638"/>
          </a:xfrm>
          <a:prstGeom prst="rect">
            <a:avLst/>
          </a:prstGeom>
        </p:spPr>
      </p:pic>
    </p:spTree>
    <p:extLst>
      <p:ext uri="{BB962C8B-B14F-4D97-AF65-F5344CB8AC3E}">
        <p14:creationId xmlns:p14="http://schemas.microsoft.com/office/powerpoint/2010/main" val="267577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E2F92-3BE8-1CA8-D147-9A4862225C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EADC6-9D3A-6948-4B4F-FF540E66C4EC}"/>
              </a:ext>
            </a:extLst>
          </p:cNvPr>
          <p:cNvSpPr>
            <a:spLocks noGrp="1"/>
          </p:cNvSpPr>
          <p:nvPr>
            <p:ph type="title"/>
          </p:nvPr>
        </p:nvSpPr>
        <p:spPr>
          <a:xfrm>
            <a:off x="957532" y="5545994"/>
            <a:ext cx="11234468" cy="1325563"/>
          </a:xfrm>
        </p:spPr>
        <p:txBody>
          <a:bodyPr/>
          <a:lstStyle/>
          <a:p>
            <a:pPr algn="ctr"/>
            <a:r>
              <a:rPr lang="en-US">
                <a:latin typeface="Georgia" panose="02040502050405020303" pitchFamily="18" charset="0"/>
              </a:rPr>
              <a:t>Healthy or Unhealthy?</a:t>
            </a:r>
          </a:p>
        </p:txBody>
      </p:sp>
      <p:pic>
        <p:nvPicPr>
          <p:cNvPr id="6" name="Picture 5" descr="A black and purple checkered pattern&#10;&#10;AI-generated content may be incorrect.">
            <a:extLst>
              <a:ext uri="{FF2B5EF4-FFF2-40B4-BE49-F238E27FC236}">
                <a16:creationId xmlns:a16="http://schemas.microsoft.com/office/drawing/2014/main" id="{E54CFBBC-432E-5BD5-82E2-0D0463580E0B}"/>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4" name="Picture 3" descr="A screenshot of a chat&#10;&#10;AI-generated content may be incorrect.">
            <a:extLst>
              <a:ext uri="{FF2B5EF4-FFF2-40B4-BE49-F238E27FC236}">
                <a16:creationId xmlns:a16="http://schemas.microsoft.com/office/drawing/2014/main" id="{02CA45B0-076F-4A4C-593D-981732AD9C1F}"/>
              </a:ext>
            </a:extLst>
          </p:cNvPr>
          <p:cNvPicPr>
            <a:picLocks noChangeAspect="1"/>
          </p:cNvPicPr>
          <p:nvPr/>
        </p:nvPicPr>
        <p:blipFill>
          <a:blip r:embed="rId4">
            <a:extLst>
              <a:ext uri="{28A0092B-C50C-407E-A947-70E740481C1C}">
                <a14:useLocalDpi xmlns:a14="http://schemas.microsoft.com/office/drawing/2010/main" val="0"/>
              </a:ext>
            </a:extLst>
          </a:blip>
          <a:srcRect r="-510" b="20086"/>
          <a:stretch>
            <a:fillRect/>
          </a:stretch>
        </p:blipFill>
        <p:spPr>
          <a:xfrm>
            <a:off x="4677568" y="191039"/>
            <a:ext cx="3794395" cy="5354955"/>
          </a:xfrm>
          <a:prstGeom prst="rect">
            <a:avLst/>
          </a:prstGeom>
        </p:spPr>
      </p:pic>
      <p:pic>
        <p:nvPicPr>
          <p:cNvPr id="7" name="Picture 6" descr="A purple logo with lines and a black background&#10;&#10;AI-generated content may be incorrect.">
            <a:extLst>
              <a:ext uri="{FF2B5EF4-FFF2-40B4-BE49-F238E27FC236}">
                <a16:creationId xmlns:a16="http://schemas.microsoft.com/office/drawing/2014/main" id="{F82AB254-9E35-3743-ADCC-9811C8CC8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8" name="Picture 7" descr="A green flag on a pole&#10;&#10;AI-generated content may be incorrect.">
            <a:extLst>
              <a:ext uri="{FF2B5EF4-FFF2-40B4-BE49-F238E27FC236}">
                <a16:creationId xmlns:a16="http://schemas.microsoft.com/office/drawing/2014/main" id="{1B31B1EC-A167-9D31-97FB-AAE2727305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15678" y="5188500"/>
            <a:ext cx="1490366" cy="1490366"/>
          </a:xfrm>
          <a:prstGeom prst="rect">
            <a:avLst/>
          </a:prstGeom>
        </p:spPr>
      </p:pic>
      <p:pic>
        <p:nvPicPr>
          <p:cNvPr id="9" name="Picture 8" descr="A red flag on a black background&#10;&#10;AI-generated content may be incorrect.">
            <a:extLst>
              <a:ext uri="{FF2B5EF4-FFF2-40B4-BE49-F238E27FC236}">
                <a16:creationId xmlns:a16="http://schemas.microsoft.com/office/drawing/2014/main" id="{7AC4B23A-D4F4-297F-F2B0-FA3CB073FE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0098" y="5145163"/>
            <a:ext cx="1490367" cy="1490367"/>
          </a:xfrm>
          <a:prstGeom prst="rect">
            <a:avLst/>
          </a:prstGeom>
        </p:spPr>
      </p:pic>
    </p:spTree>
    <p:extLst>
      <p:ext uri="{BB962C8B-B14F-4D97-AF65-F5344CB8AC3E}">
        <p14:creationId xmlns:p14="http://schemas.microsoft.com/office/powerpoint/2010/main" val="2541811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F3090-27CB-3E5C-D19C-4C4024BBD542}"/>
            </a:ext>
          </a:extLst>
        </p:cNvPr>
        <p:cNvGrpSpPr/>
        <p:nvPr/>
      </p:nvGrpSpPr>
      <p:grpSpPr>
        <a:xfrm>
          <a:off x="0" y="0"/>
          <a:ext cx="0" cy="0"/>
          <a:chOff x="0" y="0"/>
          <a:chExt cx="0" cy="0"/>
        </a:xfrm>
      </p:grpSpPr>
      <p:pic>
        <p:nvPicPr>
          <p:cNvPr id="2" name="Picture 1" descr="A black and purple checkered pattern&#10;&#10;AI-generated content may be incorrect.">
            <a:extLst>
              <a:ext uri="{FF2B5EF4-FFF2-40B4-BE49-F238E27FC236}">
                <a16:creationId xmlns:a16="http://schemas.microsoft.com/office/drawing/2014/main" id="{5F62C824-6AA9-67C4-7BB0-2F9554FD7744}"/>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3" name="Picture 2" descr="A purple logo with lines and a black background&#10;&#10;AI-generated content may be incorrect.">
            <a:extLst>
              <a:ext uri="{FF2B5EF4-FFF2-40B4-BE49-F238E27FC236}">
                <a16:creationId xmlns:a16="http://schemas.microsoft.com/office/drawing/2014/main" id="{B6A40EC1-5E98-726E-21DB-D8725F36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5" name="Picture 4" descr="A green flag on a pole&#10;&#10;AI-generated content may be incorrect.">
            <a:extLst>
              <a:ext uri="{FF2B5EF4-FFF2-40B4-BE49-F238E27FC236}">
                <a16:creationId xmlns:a16="http://schemas.microsoft.com/office/drawing/2014/main" id="{6049AACF-4D2A-D882-68DF-A8429432E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56067" y="2941800"/>
            <a:ext cx="3279866" cy="3279866"/>
          </a:xfrm>
          <a:prstGeom prst="rect">
            <a:avLst/>
          </a:prstGeom>
        </p:spPr>
      </p:pic>
      <p:pic>
        <p:nvPicPr>
          <p:cNvPr id="9" name="Picture 8">
            <a:extLst>
              <a:ext uri="{FF2B5EF4-FFF2-40B4-BE49-F238E27FC236}">
                <a16:creationId xmlns:a16="http://schemas.microsoft.com/office/drawing/2014/main" id="{69667474-24C6-80A5-3751-A05901D3940B}"/>
              </a:ext>
            </a:extLst>
          </p:cNvPr>
          <p:cNvPicPr>
            <a:picLocks noChangeAspect="1"/>
          </p:cNvPicPr>
          <p:nvPr/>
        </p:nvPicPr>
        <p:blipFill>
          <a:blip r:embed="rId6"/>
          <a:stretch>
            <a:fillRect/>
          </a:stretch>
        </p:blipFill>
        <p:spPr>
          <a:xfrm>
            <a:off x="3608616" y="636334"/>
            <a:ext cx="4974767" cy="2603218"/>
          </a:xfrm>
          <a:prstGeom prst="rect">
            <a:avLst/>
          </a:prstGeom>
        </p:spPr>
      </p:pic>
    </p:spTree>
    <p:extLst>
      <p:ext uri="{BB962C8B-B14F-4D97-AF65-F5344CB8AC3E}">
        <p14:creationId xmlns:p14="http://schemas.microsoft.com/office/powerpoint/2010/main" val="2790948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96EA-C57B-34FE-0415-E4712B63C0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E892EC-E42A-3628-7811-6519F9AA775C}"/>
              </a:ext>
            </a:extLst>
          </p:cNvPr>
          <p:cNvSpPr>
            <a:spLocks noGrp="1"/>
          </p:cNvSpPr>
          <p:nvPr>
            <p:ph type="title"/>
          </p:nvPr>
        </p:nvSpPr>
        <p:spPr>
          <a:xfrm>
            <a:off x="957532" y="5545994"/>
            <a:ext cx="11234468" cy="1325563"/>
          </a:xfrm>
        </p:spPr>
        <p:txBody>
          <a:bodyPr/>
          <a:lstStyle/>
          <a:p>
            <a:pPr algn="ctr"/>
            <a:r>
              <a:rPr lang="en-US">
                <a:latin typeface="Georgia" panose="02040502050405020303" pitchFamily="18" charset="0"/>
              </a:rPr>
              <a:t>Healthy or Unhealthy?</a:t>
            </a:r>
          </a:p>
        </p:txBody>
      </p:sp>
      <p:pic>
        <p:nvPicPr>
          <p:cNvPr id="6" name="Picture 5" descr="A black and purple checkered pattern&#10;&#10;AI-generated content may be incorrect.">
            <a:extLst>
              <a:ext uri="{FF2B5EF4-FFF2-40B4-BE49-F238E27FC236}">
                <a16:creationId xmlns:a16="http://schemas.microsoft.com/office/drawing/2014/main" id="{64CF040E-2863-2D2A-9B64-3D3BBE0887E6}"/>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5" name="Picture 4" descr="A screenshot of a phone&#10;&#10;AI-generated content may be incorrect.">
            <a:extLst>
              <a:ext uri="{FF2B5EF4-FFF2-40B4-BE49-F238E27FC236}">
                <a16:creationId xmlns:a16="http://schemas.microsoft.com/office/drawing/2014/main" id="{F904E98E-AEC5-15D5-EB8A-7692BB858C9E}"/>
              </a:ext>
            </a:extLst>
          </p:cNvPr>
          <p:cNvPicPr>
            <a:picLocks noChangeAspect="1"/>
          </p:cNvPicPr>
          <p:nvPr/>
        </p:nvPicPr>
        <p:blipFill>
          <a:blip r:embed="rId4">
            <a:extLst>
              <a:ext uri="{28A0092B-C50C-407E-A947-70E740481C1C}">
                <a14:useLocalDpi xmlns:a14="http://schemas.microsoft.com/office/drawing/2010/main" val="0"/>
              </a:ext>
            </a:extLst>
          </a:blip>
          <a:srcRect r="-394" b="37569"/>
          <a:stretch>
            <a:fillRect/>
          </a:stretch>
        </p:blipFill>
        <p:spPr>
          <a:xfrm>
            <a:off x="4066240" y="904875"/>
            <a:ext cx="4059520" cy="4480941"/>
          </a:xfrm>
          <a:prstGeom prst="rect">
            <a:avLst/>
          </a:prstGeom>
        </p:spPr>
      </p:pic>
      <p:pic>
        <p:nvPicPr>
          <p:cNvPr id="7" name="Picture 6" descr="A purple logo with lines and a black background&#10;&#10;AI-generated content may be incorrect.">
            <a:extLst>
              <a:ext uri="{FF2B5EF4-FFF2-40B4-BE49-F238E27FC236}">
                <a16:creationId xmlns:a16="http://schemas.microsoft.com/office/drawing/2014/main" id="{D61B6004-012A-D50A-86A2-A75450DE6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8" name="Picture 7" descr="A green flag on a pole&#10;&#10;AI-generated content may be incorrect.">
            <a:extLst>
              <a:ext uri="{FF2B5EF4-FFF2-40B4-BE49-F238E27FC236}">
                <a16:creationId xmlns:a16="http://schemas.microsoft.com/office/drawing/2014/main" id="{A72C2F1F-41FF-CC53-863E-F625103CD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15678" y="5188500"/>
            <a:ext cx="1490366" cy="1490366"/>
          </a:xfrm>
          <a:prstGeom prst="rect">
            <a:avLst/>
          </a:prstGeom>
        </p:spPr>
      </p:pic>
      <p:pic>
        <p:nvPicPr>
          <p:cNvPr id="9" name="Picture 8" descr="A red flag on a black background&#10;&#10;AI-generated content may be incorrect.">
            <a:extLst>
              <a:ext uri="{FF2B5EF4-FFF2-40B4-BE49-F238E27FC236}">
                <a16:creationId xmlns:a16="http://schemas.microsoft.com/office/drawing/2014/main" id="{7B854DD0-0222-5ABD-407F-B386EEB5C0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0098" y="5145163"/>
            <a:ext cx="1490367" cy="1490367"/>
          </a:xfrm>
          <a:prstGeom prst="rect">
            <a:avLst/>
          </a:prstGeom>
        </p:spPr>
      </p:pic>
    </p:spTree>
    <p:extLst>
      <p:ext uri="{BB962C8B-B14F-4D97-AF65-F5344CB8AC3E}">
        <p14:creationId xmlns:p14="http://schemas.microsoft.com/office/powerpoint/2010/main" val="1556776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BE74D-B683-61E5-842F-32D9B144113F}"/>
            </a:ext>
          </a:extLst>
        </p:cNvPr>
        <p:cNvGrpSpPr/>
        <p:nvPr/>
      </p:nvGrpSpPr>
      <p:grpSpPr>
        <a:xfrm>
          <a:off x="0" y="0"/>
          <a:ext cx="0" cy="0"/>
          <a:chOff x="0" y="0"/>
          <a:chExt cx="0" cy="0"/>
        </a:xfrm>
      </p:grpSpPr>
      <p:pic>
        <p:nvPicPr>
          <p:cNvPr id="2" name="Picture 1" descr="A black and purple checkered pattern&#10;&#10;AI-generated content may be incorrect.">
            <a:extLst>
              <a:ext uri="{FF2B5EF4-FFF2-40B4-BE49-F238E27FC236}">
                <a16:creationId xmlns:a16="http://schemas.microsoft.com/office/drawing/2014/main" id="{9F278E41-3F94-D2BC-797D-4544FE774996}"/>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3" name="Picture 2" descr="A purple logo with lines and a black background&#10;&#10;AI-generated content may be incorrect.">
            <a:extLst>
              <a:ext uri="{FF2B5EF4-FFF2-40B4-BE49-F238E27FC236}">
                <a16:creationId xmlns:a16="http://schemas.microsoft.com/office/drawing/2014/main" id="{B02E777E-FC6B-6946-0E05-FDA063AB1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5" name="Picture 4">
            <a:extLst>
              <a:ext uri="{FF2B5EF4-FFF2-40B4-BE49-F238E27FC236}">
                <a16:creationId xmlns:a16="http://schemas.microsoft.com/office/drawing/2014/main" id="{3BA5BECF-93E8-98B9-64E9-3D800D5DD8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4456067" y="2941800"/>
            <a:ext cx="3279866" cy="3279866"/>
          </a:xfrm>
          <a:prstGeom prst="rect">
            <a:avLst/>
          </a:prstGeom>
        </p:spPr>
      </p:pic>
      <p:pic>
        <p:nvPicPr>
          <p:cNvPr id="7" name="Picture 6">
            <a:extLst>
              <a:ext uri="{FF2B5EF4-FFF2-40B4-BE49-F238E27FC236}">
                <a16:creationId xmlns:a16="http://schemas.microsoft.com/office/drawing/2014/main" id="{BD133A8F-9F5B-54A0-850B-E19AB3360F22}"/>
              </a:ext>
            </a:extLst>
          </p:cNvPr>
          <p:cNvPicPr>
            <a:picLocks noChangeAspect="1"/>
          </p:cNvPicPr>
          <p:nvPr/>
        </p:nvPicPr>
        <p:blipFill>
          <a:blip r:embed="rId6"/>
          <a:stretch>
            <a:fillRect/>
          </a:stretch>
        </p:blipFill>
        <p:spPr>
          <a:xfrm>
            <a:off x="3096508" y="862362"/>
            <a:ext cx="5998984" cy="2566638"/>
          </a:xfrm>
          <a:prstGeom prst="rect">
            <a:avLst/>
          </a:prstGeom>
        </p:spPr>
      </p:pic>
    </p:spTree>
    <p:extLst>
      <p:ext uri="{BB962C8B-B14F-4D97-AF65-F5344CB8AC3E}">
        <p14:creationId xmlns:p14="http://schemas.microsoft.com/office/powerpoint/2010/main" val="3589428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51DCB-F96D-0129-ED41-571F97E20F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CF25BF-6C5D-4FC4-B763-F6A3DCC3A01F}"/>
              </a:ext>
            </a:extLst>
          </p:cNvPr>
          <p:cNvSpPr>
            <a:spLocks noGrp="1"/>
          </p:cNvSpPr>
          <p:nvPr>
            <p:ph type="title"/>
          </p:nvPr>
        </p:nvSpPr>
        <p:spPr>
          <a:xfrm>
            <a:off x="957532" y="5545994"/>
            <a:ext cx="11234468" cy="1325563"/>
          </a:xfrm>
        </p:spPr>
        <p:txBody>
          <a:bodyPr/>
          <a:lstStyle/>
          <a:p>
            <a:pPr algn="ctr"/>
            <a:r>
              <a:rPr lang="en-US">
                <a:latin typeface="Georgia" panose="02040502050405020303" pitchFamily="18" charset="0"/>
              </a:rPr>
              <a:t>Healthy or Unhealthy?</a:t>
            </a:r>
          </a:p>
        </p:txBody>
      </p:sp>
      <p:pic>
        <p:nvPicPr>
          <p:cNvPr id="6" name="Picture 5" descr="A black and purple checkered pattern&#10;&#10;AI-generated content may be incorrect.">
            <a:extLst>
              <a:ext uri="{FF2B5EF4-FFF2-40B4-BE49-F238E27FC236}">
                <a16:creationId xmlns:a16="http://schemas.microsoft.com/office/drawing/2014/main" id="{0BDE0660-109E-28C3-9ECE-0382A3B12CA1}"/>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4" name="Picture 3" descr="A screenshot of a phone&#10;&#10;AI-generated content may be incorrect.">
            <a:extLst>
              <a:ext uri="{FF2B5EF4-FFF2-40B4-BE49-F238E27FC236}">
                <a16:creationId xmlns:a16="http://schemas.microsoft.com/office/drawing/2014/main" id="{9D1C5AC5-B81E-6A1D-DF8D-74A7EDFE8F3D}"/>
              </a:ext>
            </a:extLst>
          </p:cNvPr>
          <p:cNvPicPr>
            <a:picLocks noChangeAspect="1"/>
          </p:cNvPicPr>
          <p:nvPr/>
        </p:nvPicPr>
        <p:blipFill>
          <a:blip r:embed="rId4">
            <a:extLst>
              <a:ext uri="{28A0092B-C50C-407E-A947-70E740481C1C}">
                <a14:useLocalDpi xmlns:a14="http://schemas.microsoft.com/office/drawing/2010/main" val="0"/>
              </a:ext>
            </a:extLst>
          </a:blip>
          <a:srcRect r="444" b="29110"/>
          <a:stretch>
            <a:fillRect/>
          </a:stretch>
        </p:blipFill>
        <p:spPr>
          <a:xfrm>
            <a:off x="4142771" y="457581"/>
            <a:ext cx="3906457" cy="4937379"/>
          </a:xfrm>
          <a:prstGeom prst="rect">
            <a:avLst/>
          </a:prstGeom>
        </p:spPr>
      </p:pic>
      <p:pic>
        <p:nvPicPr>
          <p:cNvPr id="7" name="Picture 6" descr="A purple logo with lines and a black background&#10;&#10;AI-generated content may be incorrect.">
            <a:extLst>
              <a:ext uri="{FF2B5EF4-FFF2-40B4-BE49-F238E27FC236}">
                <a16:creationId xmlns:a16="http://schemas.microsoft.com/office/drawing/2014/main" id="{0588BC28-EEE2-9D6B-538F-EE9BC4DA2E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8" name="Picture 7" descr="A green flag on a pole&#10;&#10;AI-generated content may be incorrect.">
            <a:extLst>
              <a:ext uri="{FF2B5EF4-FFF2-40B4-BE49-F238E27FC236}">
                <a16:creationId xmlns:a16="http://schemas.microsoft.com/office/drawing/2014/main" id="{837E56E9-82C6-B9AE-BFFF-720F8A957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15678" y="5188500"/>
            <a:ext cx="1490366" cy="1490366"/>
          </a:xfrm>
          <a:prstGeom prst="rect">
            <a:avLst/>
          </a:prstGeom>
        </p:spPr>
      </p:pic>
      <p:pic>
        <p:nvPicPr>
          <p:cNvPr id="9" name="Picture 8" descr="A red flag on a black background&#10;&#10;AI-generated content may be incorrect.">
            <a:extLst>
              <a:ext uri="{FF2B5EF4-FFF2-40B4-BE49-F238E27FC236}">
                <a16:creationId xmlns:a16="http://schemas.microsoft.com/office/drawing/2014/main" id="{F9BF3A2B-CF27-2B50-1CFC-6FAD8FD9AE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0098" y="5145163"/>
            <a:ext cx="1490367" cy="1490367"/>
          </a:xfrm>
          <a:prstGeom prst="rect">
            <a:avLst/>
          </a:prstGeom>
        </p:spPr>
      </p:pic>
    </p:spTree>
    <p:extLst>
      <p:ext uri="{BB962C8B-B14F-4D97-AF65-F5344CB8AC3E}">
        <p14:creationId xmlns:p14="http://schemas.microsoft.com/office/powerpoint/2010/main" val="3583693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69FD7-B1CC-8385-5BD4-76BB478B8D1E}"/>
            </a:ext>
          </a:extLst>
        </p:cNvPr>
        <p:cNvGrpSpPr/>
        <p:nvPr/>
      </p:nvGrpSpPr>
      <p:grpSpPr>
        <a:xfrm>
          <a:off x="0" y="0"/>
          <a:ext cx="0" cy="0"/>
          <a:chOff x="0" y="0"/>
          <a:chExt cx="0" cy="0"/>
        </a:xfrm>
      </p:grpSpPr>
      <p:pic>
        <p:nvPicPr>
          <p:cNvPr id="2" name="Picture 1" descr="A black and purple checkered pattern&#10;&#10;AI-generated content may be incorrect.">
            <a:extLst>
              <a:ext uri="{FF2B5EF4-FFF2-40B4-BE49-F238E27FC236}">
                <a16:creationId xmlns:a16="http://schemas.microsoft.com/office/drawing/2014/main" id="{0DB46E6A-353C-E261-F33A-32181C2F9E3A}"/>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3" name="Picture 2" descr="A purple logo with lines and a black background&#10;&#10;AI-generated content may be incorrect.">
            <a:extLst>
              <a:ext uri="{FF2B5EF4-FFF2-40B4-BE49-F238E27FC236}">
                <a16:creationId xmlns:a16="http://schemas.microsoft.com/office/drawing/2014/main" id="{61ADFBC9-1A2E-83D7-911A-B6E11B00E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5" name="Picture 4">
            <a:extLst>
              <a:ext uri="{FF2B5EF4-FFF2-40B4-BE49-F238E27FC236}">
                <a16:creationId xmlns:a16="http://schemas.microsoft.com/office/drawing/2014/main" id="{42706613-9DD2-C3F8-86BE-F29B9F51D1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4456067" y="2941800"/>
            <a:ext cx="3279866" cy="3279866"/>
          </a:xfrm>
          <a:prstGeom prst="rect">
            <a:avLst/>
          </a:prstGeom>
        </p:spPr>
      </p:pic>
      <p:pic>
        <p:nvPicPr>
          <p:cNvPr id="7" name="Picture 6">
            <a:extLst>
              <a:ext uri="{FF2B5EF4-FFF2-40B4-BE49-F238E27FC236}">
                <a16:creationId xmlns:a16="http://schemas.microsoft.com/office/drawing/2014/main" id="{56CC113F-DDC7-386C-D650-AE2EC06A0927}"/>
              </a:ext>
            </a:extLst>
          </p:cNvPr>
          <p:cNvPicPr>
            <a:picLocks noChangeAspect="1"/>
          </p:cNvPicPr>
          <p:nvPr/>
        </p:nvPicPr>
        <p:blipFill>
          <a:blip r:embed="rId6"/>
          <a:stretch>
            <a:fillRect/>
          </a:stretch>
        </p:blipFill>
        <p:spPr>
          <a:xfrm>
            <a:off x="3096508" y="862362"/>
            <a:ext cx="5998984" cy="2566638"/>
          </a:xfrm>
          <a:prstGeom prst="rect">
            <a:avLst/>
          </a:prstGeom>
        </p:spPr>
      </p:pic>
    </p:spTree>
    <p:extLst>
      <p:ext uri="{BB962C8B-B14F-4D97-AF65-F5344CB8AC3E}">
        <p14:creationId xmlns:p14="http://schemas.microsoft.com/office/powerpoint/2010/main" val="2248228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2B056-79D3-5FE8-119C-4662CA6A9D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4E1640-3B61-431B-1E5A-243F1B5B8210}"/>
              </a:ext>
            </a:extLst>
          </p:cNvPr>
          <p:cNvSpPr>
            <a:spLocks noGrp="1"/>
          </p:cNvSpPr>
          <p:nvPr>
            <p:ph type="title"/>
          </p:nvPr>
        </p:nvSpPr>
        <p:spPr>
          <a:xfrm>
            <a:off x="957532" y="5545994"/>
            <a:ext cx="11234468" cy="1325563"/>
          </a:xfrm>
        </p:spPr>
        <p:txBody>
          <a:bodyPr/>
          <a:lstStyle/>
          <a:p>
            <a:pPr algn="ctr"/>
            <a:r>
              <a:rPr lang="en-US">
                <a:latin typeface="Georgia" panose="02040502050405020303" pitchFamily="18" charset="0"/>
              </a:rPr>
              <a:t>Healthy or Unhealthy?</a:t>
            </a:r>
          </a:p>
        </p:txBody>
      </p:sp>
      <p:pic>
        <p:nvPicPr>
          <p:cNvPr id="6" name="Picture 5" descr="A black and purple checkered pattern&#10;&#10;AI-generated content may be incorrect.">
            <a:extLst>
              <a:ext uri="{FF2B5EF4-FFF2-40B4-BE49-F238E27FC236}">
                <a16:creationId xmlns:a16="http://schemas.microsoft.com/office/drawing/2014/main" id="{30F9AEDD-8F0D-BE15-249A-1C01A5EEAE0D}"/>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8" name="Picture 7" descr="A screenshot of a phone&#10;&#10;AI-generated content may be incorrect.">
            <a:extLst>
              <a:ext uri="{FF2B5EF4-FFF2-40B4-BE49-F238E27FC236}">
                <a16:creationId xmlns:a16="http://schemas.microsoft.com/office/drawing/2014/main" id="{28D74D40-5BDE-F0E3-64E5-5414B61C5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448" y="133350"/>
            <a:ext cx="2703104" cy="5412644"/>
          </a:xfrm>
          <a:prstGeom prst="rect">
            <a:avLst/>
          </a:prstGeom>
        </p:spPr>
      </p:pic>
      <p:sp>
        <p:nvSpPr>
          <p:cNvPr id="9" name="Rectangle 8">
            <a:extLst>
              <a:ext uri="{FF2B5EF4-FFF2-40B4-BE49-F238E27FC236}">
                <a16:creationId xmlns:a16="http://schemas.microsoft.com/office/drawing/2014/main" id="{A782DAE4-4D87-BBBB-44CE-387C49E4B180}"/>
              </a:ext>
            </a:extLst>
          </p:cNvPr>
          <p:cNvSpPr>
            <a:spLocks noGrp="1" noRot="1" noMove="1" noResize="1" noEditPoints="1" noAdjustHandles="1" noChangeArrowheads="1" noChangeShapeType="1"/>
          </p:cNvSpPr>
          <p:nvPr/>
        </p:nvSpPr>
        <p:spPr>
          <a:xfrm>
            <a:off x="4965192" y="4754880"/>
            <a:ext cx="1243584" cy="1005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urple logo with lines and a black background&#10;&#10;AI-generated content may be incorrect.">
            <a:extLst>
              <a:ext uri="{FF2B5EF4-FFF2-40B4-BE49-F238E27FC236}">
                <a16:creationId xmlns:a16="http://schemas.microsoft.com/office/drawing/2014/main" id="{FA1B9E90-2DA4-F0FF-9B27-E1ED4C9260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11" name="Picture 10" descr="A green flag on a pole&#10;&#10;AI-generated content may be incorrect.">
            <a:extLst>
              <a:ext uri="{FF2B5EF4-FFF2-40B4-BE49-F238E27FC236}">
                <a16:creationId xmlns:a16="http://schemas.microsoft.com/office/drawing/2014/main" id="{AC08B838-B298-A425-D887-E635123D5C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15678" y="5188500"/>
            <a:ext cx="1490366" cy="1490366"/>
          </a:xfrm>
          <a:prstGeom prst="rect">
            <a:avLst/>
          </a:prstGeom>
        </p:spPr>
      </p:pic>
      <p:pic>
        <p:nvPicPr>
          <p:cNvPr id="12" name="Picture 11" descr="A red flag on a black background&#10;&#10;AI-generated content may be incorrect.">
            <a:extLst>
              <a:ext uri="{FF2B5EF4-FFF2-40B4-BE49-F238E27FC236}">
                <a16:creationId xmlns:a16="http://schemas.microsoft.com/office/drawing/2014/main" id="{84FBF5E2-CF44-40F1-1FEE-CA0566B03A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0098" y="5145163"/>
            <a:ext cx="1490367" cy="1490367"/>
          </a:xfrm>
          <a:prstGeom prst="rect">
            <a:avLst/>
          </a:prstGeom>
        </p:spPr>
      </p:pic>
    </p:spTree>
    <p:extLst>
      <p:ext uri="{BB962C8B-B14F-4D97-AF65-F5344CB8AC3E}">
        <p14:creationId xmlns:p14="http://schemas.microsoft.com/office/powerpoint/2010/main" val="3381511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8BBF-A924-728C-C7D5-66C3AF92FE9D}"/>
              </a:ext>
            </a:extLst>
          </p:cNvPr>
          <p:cNvSpPr>
            <a:spLocks noGrp="1"/>
          </p:cNvSpPr>
          <p:nvPr>
            <p:ph type="title"/>
          </p:nvPr>
        </p:nvSpPr>
        <p:spPr>
          <a:xfrm>
            <a:off x="1298448" y="1919922"/>
            <a:ext cx="10506456" cy="2067179"/>
          </a:xfrm>
        </p:spPr>
        <p:txBody>
          <a:bodyPr>
            <a:normAutofit/>
          </a:bodyPr>
          <a:lstStyle/>
          <a:p>
            <a:r>
              <a:rPr lang="en-US" sz="4000" dirty="0">
                <a:solidFill>
                  <a:srgbClr val="413F40"/>
                </a:solidFill>
                <a:latin typeface="Georgia" panose="02040502050405020303" pitchFamily="18" charset="0"/>
              </a:rPr>
              <a:t>Without judgement, raise your hand if you have ever texted someone more than five times in a row?</a:t>
            </a:r>
          </a:p>
        </p:txBody>
      </p:sp>
      <p:pic>
        <p:nvPicPr>
          <p:cNvPr id="6" name="Content Placeholder 5" descr="A group of hands reaching for hearts&#10;&#10;AI-generated content may be incorrect.">
            <a:extLst>
              <a:ext uri="{FF2B5EF4-FFF2-40B4-BE49-F238E27FC236}">
                <a16:creationId xmlns:a16="http://schemas.microsoft.com/office/drawing/2014/main" id="{22B3FF0D-425B-7DAE-7A1A-B170AF6E6F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59452" y="3661029"/>
            <a:ext cx="3026664" cy="3026664"/>
          </a:xfrm>
        </p:spPr>
      </p:pic>
      <p:pic>
        <p:nvPicPr>
          <p:cNvPr id="4" name="Picture 3" descr="A black and purple checkered pattern&#10;&#10;AI-generated content may be incorrect.">
            <a:extLst>
              <a:ext uri="{FF2B5EF4-FFF2-40B4-BE49-F238E27FC236}">
                <a16:creationId xmlns:a16="http://schemas.microsoft.com/office/drawing/2014/main" id="{CFBFBE79-FDBA-7073-A7E7-915D3BD5CB10}"/>
              </a:ext>
            </a:extLst>
          </p:cNvPr>
          <p:cNvPicPr/>
          <p:nvPr/>
        </p:nvPicPr>
        <p:blipFill>
          <a:blip r:embed="rId4">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3" name="Picture 2" descr="A purple logo with lines and a black background&#10;&#10;AI-generated content may be incorrect.">
            <a:extLst>
              <a:ext uri="{FF2B5EF4-FFF2-40B4-BE49-F238E27FC236}">
                <a16:creationId xmlns:a16="http://schemas.microsoft.com/office/drawing/2014/main" id="{35E51A3B-A72C-09AE-E366-5895999EC8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spTree>
    <p:extLst>
      <p:ext uri="{BB962C8B-B14F-4D97-AF65-F5344CB8AC3E}">
        <p14:creationId xmlns:p14="http://schemas.microsoft.com/office/powerpoint/2010/main" val="2183887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D60E-03D4-1B01-C319-F4F7DED51BB7}"/>
            </a:ext>
          </a:extLst>
        </p:cNvPr>
        <p:cNvGrpSpPr/>
        <p:nvPr/>
      </p:nvGrpSpPr>
      <p:grpSpPr>
        <a:xfrm>
          <a:off x="0" y="0"/>
          <a:ext cx="0" cy="0"/>
          <a:chOff x="0" y="0"/>
          <a:chExt cx="0" cy="0"/>
        </a:xfrm>
      </p:grpSpPr>
      <p:pic>
        <p:nvPicPr>
          <p:cNvPr id="2" name="Picture 1" descr="A black and purple checkered pattern&#10;&#10;AI-generated content may be incorrect.">
            <a:extLst>
              <a:ext uri="{FF2B5EF4-FFF2-40B4-BE49-F238E27FC236}">
                <a16:creationId xmlns:a16="http://schemas.microsoft.com/office/drawing/2014/main" id="{778C722C-E63A-E3FF-7618-7FB7B21E0261}"/>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3" name="Picture 2" descr="A purple logo with lines and a black background&#10;&#10;AI-generated content may be incorrect.">
            <a:extLst>
              <a:ext uri="{FF2B5EF4-FFF2-40B4-BE49-F238E27FC236}">
                <a16:creationId xmlns:a16="http://schemas.microsoft.com/office/drawing/2014/main" id="{C5D51DCB-BDA8-E5C1-6FE3-294474208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5" name="Picture 4" descr="A green flag on a pole&#10;&#10;AI-generated content may be incorrect.">
            <a:extLst>
              <a:ext uri="{FF2B5EF4-FFF2-40B4-BE49-F238E27FC236}">
                <a16:creationId xmlns:a16="http://schemas.microsoft.com/office/drawing/2014/main" id="{F5D50B45-6E09-EFF4-C3BA-677851F826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56067" y="2941800"/>
            <a:ext cx="3279866" cy="3279866"/>
          </a:xfrm>
          <a:prstGeom prst="rect">
            <a:avLst/>
          </a:prstGeom>
        </p:spPr>
      </p:pic>
      <p:pic>
        <p:nvPicPr>
          <p:cNvPr id="9" name="Picture 8">
            <a:extLst>
              <a:ext uri="{FF2B5EF4-FFF2-40B4-BE49-F238E27FC236}">
                <a16:creationId xmlns:a16="http://schemas.microsoft.com/office/drawing/2014/main" id="{F30FB089-5E2E-AC69-2296-0D52672008B7}"/>
              </a:ext>
            </a:extLst>
          </p:cNvPr>
          <p:cNvPicPr>
            <a:picLocks noChangeAspect="1"/>
          </p:cNvPicPr>
          <p:nvPr/>
        </p:nvPicPr>
        <p:blipFill>
          <a:blip r:embed="rId6"/>
          <a:stretch>
            <a:fillRect/>
          </a:stretch>
        </p:blipFill>
        <p:spPr>
          <a:xfrm>
            <a:off x="3608616" y="636334"/>
            <a:ext cx="4974767" cy="2603218"/>
          </a:xfrm>
          <a:prstGeom prst="rect">
            <a:avLst/>
          </a:prstGeom>
        </p:spPr>
      </p:pic>
    </p:spTree>
    <p:extLst>
      <p:ext uri="{BB962C8B-B14F-4D97-AF65-F5344CB8AC3E}">
        <p14:creationId xmlns:p14="http://schemas.microsoft.com/office/powerpoint/2010/main" val="252752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77EBC-0EE5-5167-65F7-D7DF6A8EC9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637BD-2FCE-FE85-DCA9-A930851ADB5C}"/>
              </a:ext>
            </a:extLst>
          </p:cNvPr>
          <p:cNvSpPr>
            <a:spLocks noGrp="1"/>
          </p:cNvSpPr>
          <p:nvPr>
            <p:ph type="title"/>
          </p:nvPr>
        </p:nvSpPr>
        <p:spPr>
          <a:xfrm>
            <a:off x="1298448" y="1919922"/>
            <a:ext cx="10506456" cy="2067179"/>
          </a:xfrm>
        </p:spPr>
        <p:txBody>
          <a:bodyPr>
            <a:normAutofit/>
          </a:bodyPr>
          <a:lstStyle/>
          <a:p>
            <a:r>
              <a:rPr lang="en-US" sz="4000">
                <a:solidFill>
                  <a:srgbClr val="413F40"/>
                </a:solidFill>
                <a:latin typeface="Georgia" panose="02040502050405020303" pitchFamily="18" charset="0"/>
              </a:rPr>
              <a:t>What influences our perception of healthy and unhealthy relationship behaviors? </a:t>
            </a:r>
          </a:p>
        </p:txBody>
      </p:sp>
      <p:pic>
        <p:nvPicPr>
          <p:cNvPr id="4" name="Picture 3" descr="A black and purple checkered pattern&#10;&#10;AI-generated content may be incorrect.">
            <a:extLst>
              <a:ext uri="{FF2B5EF4-FFF2-40B4-BE49-F238E27FC236}">
                <a16:creationId xmlns:a16="http://schemas.microsoft.com/office/drawing/2014/main" id="{4205793C-5CA0-E1F2-D551-EC12A5139F77}"/>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3" name="Picture 2" descr="A purple logo with lines and a black background&#10;&#10;AI-generated content may be incorrect.">
            <a:extLst>
              <a:ext uri="{FF2B5EF4-FFF2-40B4-BE49-F238E27FC236}">
                <a16:creationId xmlns:a16="http://schemas.microsoft.com/office/drawing/2014/main" id="{90E7183F-4A83-8EC2-65D3-12A7355E9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9" name="Picture 8">
            <a:extLst>
              <a:ext uri="{FF2B5EF4-FFF2-40B4-BE49-F238E27FC236}">
                <a16:creationId xmlns:a16="http://schemas.microsoft.com/office/drawing/2014/main" id="{36488415-B40F-27F7-CC9F-1ED53B355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417" y="3987101"/>
            <a:ext cx="2423165" cy="2228093"/>
          </a:xfrm>
          <a:prstGeom prst="rect">
            <a:avLst/>
          </a:prstGeom>
        </p:spPr>
      </p:pic>
    </p:spTree>
    <p:extLst>
      <p:ext uri="{BB962C8B-B14F-4D97-AF65-F5344CB8AC3E}">
        <p14:creationId xmlns:p14="http://schemas.microsoft.com/office/powerpoint/2010/main" val="2224609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CA0F2-4C18-4FC5-F076-DCF0CC48788E}"/>
            </a:ext>
          </a:extLst>
        </p:cNvPr>
        <p:cNvGrpSpPr/>
        <p:nvPr/>
      </p:nvGrpSpPr>
      <p:grpSpPr>
        <a:xfrm>
          <a:off x="0" y="0"/>
          <a:ext cx="0" cy="0"/>
          <a:chOff x="0" y="0"/>
          <a:chExt cx="0" cy="0"/>
        </a:xfrm>
      </p:grpSpPr>
      <p:pic>
        <p:nvPicPr>
          <p:cNvPr id="4" name="Picture 3" descr="A black and purple checkered pattern&#10;&#10;AI-generated content may be incorrect.">
            <a:extLst>
              <a:ext uri="{FF2B5EF4-FFF2-40B4-BE49-F238E27FC236}">
                <a16:creationId xmlns:a16="http://schemas.microsoft.com/office/drawing/2014/main" id="{F15CCD34-97AB-D23A-1993-049A73234F54}"/>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3" name="Picture 2" descr="A purple logo with lines and a black background&#10;&#10;AI-generated content may be incorrect.">
            <a:extLst>
              <a:ext uri="{FF2B5EF4-FFF2-40B4-BE49-F238E27FC236}">
                <a16:creationId xmlns:a16="http://schemas.microsoft.com/office/drawing/2014/main" id="{E320B76F-DEEA-1224-BBAC-B1B28BD35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8" name="Picture 7">
            <a:extLst>
              <a:ext uri="{FF2B5EF4-FFF2-40B4-BE49-F238E27FC236}">
                <a16:creationId xmlns:a16="http://schemas.microsoft.com/office/drawing/2014/main" id="{E1054229-9A17-4D8E-94AE-1DEC2666D3DE}"/>
              </a:ext>
            </a:extLst>
          </p:cNvPr>
          <p:cNvPicPr>
            <a:picLocks noChangeAspect="1"/>
          </p:cNvPicPr>
          <p:nvPr/>
        </p:nvPicPr>
        <p:blipFill>
          <a:blip r:embed="rId5"/>
          <a:stretch>
            <a:fillRect/>
          </a:stretch>
        </p:blipFill>
        <p:spPr>
          <a:xfrm>
            <a:off x="2193882" y="160283"/>
            <a:ext cx="4177862" cy="2088931"/>
          </a:xfrm>
          <a:prstGeom prst="rect">
            <a:avLst/>
          </a:prstGeom>
        </p:spPr>
      </p:pic>
      <p:pic>
        <p:nvPicPr>
          <p:cNvPr id="12" name="Picture 11">
            <a:extLst>
              <a:ext uri="{FF2B5EF4-FFF2-40B4-BE49-F238E27FC236}">
                <a16:creationId xmlns:a16="http://schemas.microsoft.com/office/drawing/2014/main" id="{B933C513-D4B4-FB84-3E3F-0697C560D5EE}"/>
              </a:ext>
            </a:extLst>
          </p:cNvPr>
          <p:cNvPicPr>
            <a:picLocks noChangeAspect="1"/>
          </p:cNvPicPr>
          <p:nvPr/>
        </p:nvPicPr>
        <p:blipFill>
          <a:blip r:embed="rId6"/>
          <a:stretch>
            <a:fillRect/>
          </a:stretch>
        </p:blipFill>
        <p:spPr>
          <a:xfrm>
            <a:off x="6531433" y="160283"/>
            <a:ext cx="5160578" cy="2732070"/>
          </a:xfrm>
          <a:prstGeom prst="rect">
            <a:avLst/>
          </a:prstGeom>
        </p:spPr>
      </p:pic>
      <p:pic>
        <p:nvPicPr>
          <p:cNvPr id="10" name="Picture 9">
            <a:extLst>
              <a:ext uri="{FF2B5EF4-FFF2-40B4-BE49-F238E27FC236}">
                <a16:creationId xmlns:a16="http://schemas.microsoft.com/office/drawing/2014/main" id="{A057B199-812B-B701-776C-68A4B37CA6BA}"/>
              </a:ext>
            </a:extLst>
          </p:cNvPr>
          <p:cNvPicPr>
            <a:picLocks noChangeAspect="1"/>
          </p:cNvPicPr>
          <p:nvPr/>
        </p:nvPicPr>
        <p:blipFill>
          <a:blip r:embed="rId7"/>
          <a:srcRect l="13984" r="13616"/>
          <a:stretch>
            <a:fillRect/>
          </a:stretch>
        </p:blipFill>
        <p:spPr>
          <a:xfrm>
            <a:off x="9560978" y="3041330"/>
            <a:ext cx="2497628" cy="1939230"/>
          </a:xfrm>
          <a:prstGeom prst="rect">
            <a:avLst/>
          </a:prstGeom>
        </p:spPr>
      </p:pic>
      <p:pic>
        <p:nvPicPr>
          <p:cNvPr id="13" name="Picture 12">
            <a:extLst>
              <a:ext uri="{FF2B5EF4-FFF2-40B4-BE49-F238E27FC236}">
                <a16:creationId xmlns:a16="http://schemas.microsoft.com/office/drawing/2014/main" id="{C701BCD1-9E04-4DEA-0F1E-D157650BD57A}"/>
              </a:ext>
            </a:extLst>
          </p:cNvPr>
          <p:cNvPicPr>
            <a:picLocks noChangeAspect="1"/>
          </p:cNvPicPr>
          <p:nvPr/>
        </p:nvPicPr>
        <p:blipFill>
          <a:blip r:embed="rId8"/>
          <a:stretch>
            <a:fillRect/>
          </a:stretch>
        </p:blipFill>
        <p:spPr>
          <a:xfrm>
            <a:off x="1006807" y="2279498"/>
            <a:ext cx="2869324" cy="1912883"/>
          </a:xfrm>
          <a:prstGeom prst="rect">
            <a:avLst/>
          </a:prstGeom>
        </p:spPr>
      </p:pic>
      <p:pic>
        <p:nvPicPr>
          <p:cNvPr id="14" name="Picture 13">
            <a:extLst>
              <a:ext uri="{FF2B5EF4-FFF2-40B4-BE49-F238E27FC236}">
                <a16:creationId xmlns:a16="http://schemas.microsoft.com/office/drawing/2014/main" id="{015420F5-A721-5995-1D1E-AE182DA9D70E}"/>
              </a:ext>
            </a:extLst>
          </p:cNvPr>
          <p:cNvPicPr>
            <a:picLocks noChangeAspect="1"/>
          </p:cNvPicPr>
          <p:nvPr/>
        </p:nvPicPr>
        <p:blipFill>
          <a:blip r:embed="rId9"/>
          <a:stretch>
            <a:fillRect/>
          </a:stretch>
        </p:blipFill>
        <p:spPr>
          <a:xfrm>
            <a:off x="1037300" y="4308036"/>
            <a:ext cx="2838832" cy="1890662"/>
          </a:xfrm>
          <a:prstGeom prst="rect">
            <a:avLst/>
          </a:prstGeom>
        </p:spPr>
      </p:pic>
      <p:pic>
        <p:nvPicPr>
          <p:cNvPr id="16" name="Picture 15">
            <a:extLst>
              <a:ext uri="{FF2B5EF4-FFF2-40B4-BE49-F238E27FC236}">
                <a16:creationId xmlns:a16="http://schemas.microsoft.com/office/drawing/2014/main" id="{EB2F82A7-CD81-219F-34B7-DAFB86B16BEA}"/>
              </a:ext>
            </a:extLst>
          </p:cNvPr>
          <p:cNvPicPr>
            <a:picLocks noChangeAspect="1"/>
          </p:cNvPicPr>
          <p:nvPr/>
        </p:nvPicPr>
        <p:blipFill>
          <a:blip r:embed="rId10"/>
          <a:stretch>
            <a:fillRect/>
          </a:stretch>
        </p:blipFill>
        <p:spPr>
          <a:xfrm>
            <a:off x="3987683" y="2293461"/>
            <a:ext cx="2432196" cy="4029149"/>
          </a:xfrm>
          <a:prstGeom prst="rect">
            <a:avLst/>
          </a:prstGeom>
        </p:spPr>
      </p:pic>
      <p:pic>
        <p:nvPicPr>
          <p:cNvPr id="17" name="Picture 16">
            <a:extLst>
              <a:ext uri="{FF2B5EF4-FFF2-40B4-BE49-F238E27FC236}">
                <a16:creationId xmlns:a16="http://schemas.microsoft.com/office/drawing/2014/main" id="{89A72333-9DEE-0AE8-0CC2-E820829347F9}"/>
              </a:ext>
            </a:extLst>
          </p:cNvPr>
          <p:cNvPicPr>
            <a:picLocks noChangeAspect="1"/>
          </p:cNvPicPr>
          <p:nvPr/>
        </p:nvPicPr>
        <p:blipFill>
          <a:blip r:embed="rId11"/>
          <a:stretch>
            <a:fillRect/>
          </a:stretch>
        </p:blipFill>
        <p:spPr>
          <a:xfrm>
            <a:off x="9560978" y="5129538"/>
            <a:ext cx="2432197" cy="1608290"/>
          </a:xfrm>
          <a:prstGeom prst="rect">
            <a:avLst/>
          </a:prstGeom>
        </p:spPr>
      </p:pic>
      <p:pic>
        <p:nvPicPr>
          <p:cNvPr id="19" name="Picture 18">
            <a:extLst>
              <a:ext uri="{FF2B5EF4-FFF2-40B4-BE49-F238E27FC236}">
                <a16:creationId xmlns:a16="http://schemas.microsoft.com/office/drawing/2014/main" id="{3B76BD6C-B58D-762C-D51A-32A46B2F96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60655" y="5358308"/>
            <a:ext cx="1671163" cy="1465893"/>
          </a:xfrm>
          <a:prstGeom prst="rect">
            <a:avLst/>
          </a:prstGeom>
        </p:spPr>
      </p:pic>
      <p:pic>
        <p:nvPicPr>
          <p:cNvPr id="22" name="Picture 21">
            <a:extLst>
              <a:ext uri="{FF2B5EF4-FFF2-40B4-BE49-F238E27FC236}">
                <a16:creationId xmlns:a16="http://schemas.microsoft.com/office/drawing/2014/main" id="{C6E81C60-609B-B129-4340-11E1EBAB005B}"/>
              </a:ext>
            </a:extLst>
          </p:cNvPr>
          <p:cNvPicPr>
            <a:picLocks noChangeAspect="1"/>
          </p:cNvPicPr>
          <p:nvPr/>
        </p:nvPicPr>
        <p:blipFill>
          <a:blip r:embed="rId13"/>
          <a:stretch>
            <a:fillRect/>
          </a:stretch>
        </p:blipFill>
        <p:spPr>
          <a:xfrm flipH="1">
            <a:off x="1183658" y="271667"/>
            <a:ext cx="769461" cy="769461"/>
          </a:xfrm>
          <a:prstGeom prst="rect">
            <a:avLst/>
          </a:prstGeom>
        </p:spPr>
      </p:pic>
      <p:pic>
        <p:nvPicPr>
          <p:cNvPr id="23" name="Picture 22">
            <a:extLst>
              <a:ext uri="{FF2B5EF4-FFF2-40B4-BE49-F238E27FC236}">
                <a16:creationId xmlns:a16="http://schemas.microsoft.com/office/drawing/2014/main" id="{82F94DA5-F209-410B-04A7-8328338821A3}"/>
              </a:ext>
            </a:extLst>
          </p:cNvPr>
          <p:cNvPicPr>
            <a:picLocks noChangeAspect="1"/>
          </p:cNvPicPr>
          <p:nvPr/>
        </p:nvPicPr>
        <p:blipFill>
          <a:blip r:embed="rId14"/>
          <a:stretch>
            <a:fillRect/>
          </a:stretch>
        </p:blipFill>
        <p:spPr>
          <a:xfrm>
            <a:off x="1116280" y="1152512"/>
            <a:ext cx="904218" cy="904218"/>
          </a:xfrm>
          <a:prstGeom prst="rect">
            <a:avLst/>
          </a:prstGeom>
        </p:spPr>
      </p:pic>
      <p:pic>
        <p:nvPicPr>
          <p:cNvPr id="1028" name="Picture 4" descr="Zendaya Swoons Over Boyfriend Tom Holland In A New Interview - Grazia">
            <a:extLst>
              <a:ext uri="{FF2B5EF4-FFF2-40B4-BE49-F238E27FC236}">
                <a16:creationId xmlns:a16="http://schemas.microsoft.com/office/drawing/2014/main" id="{63D24141-ABF6-E2E7-E78C-88B4E050DD7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83188" y="2937641"/>
            <a:ext cx="2614480" cy="392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034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0C4C6-586E-EFC4-3E11-33E758047AAD}"/>
            </a:ext>
          </a:extLst>
        </p:cNvPr>
        <p:cNvGrpSpPr/>
        <p:nvPr/>
      </p:nvGrpSpPr>
      <p:grpSpPr>
        <a:xfrm>
          <a:off x="0" y="0"/>
          <a:ext cx="0" cy="0"/>
          <a:chOff x="0" y="0"/>
          <a:chExt cx="0" cy="0"/>
        </a:xfrm>
      </p:grpSpPr>
      <p:pic>
        <p:nvPicPr>
          <p:cNvPr id="4" name="Picture 3" descr="A black and purple checkered pattern&#10;&#10;AI-generated content may be incorrect.">
            <a:extLst>
              <a:ext uri="{FF2B5EF4-FFF2-40B4-BE49-F238E27FC236}">
                <a16:creationId xmlns:a16="http://schemas.microsoft.com/office/drawing/2014/main" id="{E9EF666A-AC17-30BE-B419-8BE9945C5C92}"/>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3" name="Picture 2" descr="A purple logo with lines and a black background&#10;&#10;AI-generated content may be incorrect.">
            <a:extLst>
              <a:ext uri="{FF2B5EF4-FFF2-40B4-BE49-F238E27FC236}">
                <a16:creationId xmlns:a16="http://schemas.microsoft.com/office/drawing/2014/main" id="{81A49A13-294C-3F2A-9F3E-A2E20348A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sp>
        <p:nvSpPr>
          <p:cNvPr id="7" name="Content Placeholder 6">
            <a:extLst>
              <a:ext uri="{FF2B5EF4-FFF2-40B4-BE49-F238E27FC236}">
                <a16:creationId xmlns:a16="http://schemas.microsoft.com/office/drawing/2014/main" id="{425BC4F7-2176-9DDD-FF50-BD53B96E963C}"/>
              </a:ext>
            </a:extLst>
          </p:cNvPr>
          <p:cNvSpPr>
            <a:spLocks noGrp="1"/>
          </p:cNvSpPr>
          <p:nvPr>
            <p:ph idx="1"/>
          </p:nvPr>
        </p:nvSpPr>
        <p:spPr>
          <a:xfrm>
            <a:off x="1187668" y="1825625"/>
            <a:ext cx="6033272" cy="4312416"/>
          </a:xfrm>
        </p:spPr>
        <p:txBody>
          <a:bodyPr>
            <a:normAutofit fontScale="92500" lnSpcReduction="10000"/>
          </a:bodyPr>
          <a:lstStyle/>
          <a:p>
            <a:pPr marL="0" indent="0">
              <a:buNone/>
            </a:pPr>
            <a:r>
              <a:rPr lang="en-US" b="1" dirty="0">
                <a:solidFill>
                  <a:srgbClr val="9D6CAE"/>
                </a:solidFill>
                <a:latin typeface="Georgia" panose="02040502050405020303" pitchFamily="18" charset="0"/>
              </a:rPr>
              <a:t>The Hotline</a:t>
            </a:r>
          </a:p>
          <a:p>
            <a:pPr marL="0" indent="0">
              <a:buNone/>
            </a:pPr>
            <a:r>
              <a:rPr lang="en-US" dirty="0">
                <a:latin typeface="Georgia" panose="02040502050405020303" pitchFamily="18" charset="0"/>
              </a:rPr>
              <a:t>thehotline.org | 800-799-SAFE (7233) | Text “Start” to 88788</a:t>
            </a:r>
          </a:p>
          <a:p>
            <a:pPr marL="0" indent="0">
              <a:buNone/>
            </a:pPr>
            <a:endParaRPr lang="en-US" dirty="0">
              <a:latin typeface="Georgia" panose="02040502050405020303" pitchFamily="18" charset="0"/>
            </a:endParaRPr>
          </a:p>
          <a:p>
            <a:pPr marL="0" indent="0">
              <a:buNone/>
            </a:pPr>
            <a:r>
              <a:rPr lang="en-US" b="1" dirty="0">
                <a:solidFill>
                  <a:srgbClr val="9D6CAE"/>
                </a:solidFill>
                <a:latin typeface="Georgia" panose="02040502050405020303" pitchFamily="18" charset="0"/>
              </a:rPr>
              <a:t>love is respect</a:t>
            </a:r>
          </a:p>
          <a:p>
            <a:pPr marL="0" indent="0">
              <a:buNone/>
            </a:pPr>
            <a:r>
              <a:rPr lang="en-US" dirty="0">
                <a:latin typeface="Georgia" panose="02040502050405020303" pitchFamily="18" charset="0"/>
              </a:rPr>
              <a:t>loveisrespect.org | 866-331-9474 | </a:t>
            </a:r>
            <a:br>
              <a:rPr lang="en-US" dirty="0">
                <a:latin typeface="Georgia" panose="02040502050405020303" pitchFamily="18" charset="0"/>
              </a:rPr>
            </a:br>
            <a:r>
              <a:rPr lang="en-US" dirty="0">
                <a:latin typeface="Georgia" panose="02040502050405020303" pitchFamily="18" charset="0"/>
              </a:rPr>
              <a:t>Text “</a:t>
            </a:r>
            <a:r>
              <a:rPr lang="en-US" dirty="0" err="1">
                <a:latin typeface="Georgia" panose="02040502050405020303" pitchFamily="18" charset="0"/>
              </a:rPr>
              <a:t>LOVEIS</a:t>
            </a:r>
            <a:r>
              <a:rPr lang="en-US" dirty="0">
                <a:latin typeface="Georgia" panose="02040502050405020303" pitchFamily="18" charset="0"/>
              </a:rPr>
              <a:t>” to 22522</a:t>
            </a:r>
          </a:p>
          <a:p>
            <a:pPr marL="0" indent="0">
              <a:buNone/>
            </a:pPr>
            <a:endParaRPr lang="en-US" dirty="0">
              <a:latin typeface="Georgia" panose="02040502050405020303" pitchFamily="18" charset="0"/>
            </a:endParaRPr>
          </a:p>
          <a:p>
            <a:pPr marL="0" indent="0">
              <a:buNone/>
            </a:pPr>
            <a:r>
              <a:rPr lang="en-US" b="1" dirty="0">
                <a:solidFill>
                  <a:srgbClr val="9D6CAE"/>
                </a:solidFill>
                <a:latin typeface="Georgia" panose="02040502050405020303" pitchFamily="18" charset="0"/>
              </a:rPr>
              <a:t>One Love</a:t>
            </a:r>
          </a:p>
          <a:p>
            <a:pPr marL="0" indent="0">
              <a:buNone/>
            </a:pPr>
            <a:r>
              <a:rPr lang="en-US" dirty="0">
                <a:latin typeface="Georgia" panose="02040502050405020303" pitchFamily="18" charset="0"/>
              </a:rPr>
              <a:t>joinonelove.org </a:t>
            </a:r>
          </a:p>
          <a:p>
            <a:pPr marL="0" indent="0">
              <a:buNone/>
            </a:pPr>
            <a:endParaRPr lang="en-US" dirty="0"/>
          </a:p>
        </p:txBody>
      </p:sp>
      <p:pic>
        <p:nvPicPr>
          <p:cNvPr id="14" name="Picture 13">
            <a:extLst>
              <a:ext uri="{FF2B5EF4-FFF2-40B4-BE49-F238E27FC236}">
                <a16:creationId xmlns:a16="http://schemas.microsoft.com/office/drawing/2014/main" id="{558F94EE-9658-EB89-371F-1DFFF1A0407A}"/>
              </a:ext>
            </a:extLst>
          </p:cNvPr>
          <p:cNvPicPr>
            <a:picLocks noChangeAspect="1"/>
          </p:cNvPicPr>
          <p:nvPr/>
        </p:nvPicPr>
        <p:blipFill>
          <a:blip r:embed="rId5"/>
          <a:stretch>
            <a:fillRect/>
          </a:stretch>
        </p:blipFill>
        <p:spPr>
          <a:xfrm>
            <a:off x="853677" y="258576"/>
            <a:ext cx="9298778" cy="1685837"/>
          </a:xfrm>
          <a:prstGeom prst="rect">
            <a:avLst/>
          </a:prstGeom>
        </p:spPr>
      </p:pic>
      <p:pic>
        <p:nvPicPr>
          <p:cNvPr id="16" name="Picture 15">
            <a:extLst>
              <a:ext uri="{FF2B5EF4-FFF2-40B4-BE49-F238E27FC236}">
                <a16:creationId xmlns:a16="http://schemas.microsoft.com/office/drawing/2014/main" id="{E2066FC6-F6CD-D6EB-D9CD-270D54C0A1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426" y="2024117"/>
            <a:ext cx="4066664" cy="4066664"/>
          </a:xfrm>
          <a:prstGeom prst="rect">
            <a:avLst/>
          </a:prstGeom>
        </p:spPr>
      </p:pic>
      <p:sp>
        <p:nvSpPr>
          <p:cNvPr id="17" name="TextBox 16">
            <a:extLst>
              <a:ext uri="{FF2B5EF4-FFF2-40B4-BE49-F238E27FC236}">
                <a16:creationId xmlns:a16="http://schemas.microsoft.com/office/drawing/2014/main" id="{48802C3E-7A79-75A2-0D21-BBB661BAA354}"/>
              </a:ext>
            </a:extLst>
          </p:cNvPr>
          <p:cNvSpPr txBox="1"/>
          <p:nvPr/>
        </p:nvSpPr>
        <p:spPr>
          <a:xfrm>
            <a:off x="7725103" y="1996548"/>
            <a:ext cx="3279230" cy="338554"/>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SHARE PROGRAM FEEDBACK! </a:t>
            </a:r>
          </a:p>
        </p:txBody>
      </p:sp>
      <p:pic>
        <p:nvPicPr>
          <p:cNvPr id="19" name="Picture 18">
            <a:extLst>
              <a:ext uri="{FF2B5EF4-FFF2-40B4-BE49-F238E27FC236}">
                <a16:creationId xmlns:a16="http://schemas.microsoft.com/office/drawing/2014/main" id="{85856FD9-1DEB-4A63-329F-5DB12E0DCD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0533" y="1215972"/>
            <a:ext cx="1383912" cy="1219306"/>
          </a:xfrm>
          <a:prstGeom prst="rect">
            <a:avLst/>
          </a:prstGeom>
        </p:spPr>
      </p:pic>
    </p:spTree>
    <p:extLst>
      <p:ext uri="{BB962C8B-B14F-4D97-AF65-F5344CB8AC3E}">
        <p14:creationId xmlns:p14="http://schemas.microsoft.com/office/powerpoint/2010/main" val="91030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C33D2-DD5C-5C11-9010-4703500C77E7}"/>
            </a:ext>
          </a:extLst>
        </p:cNvPr>
        <p:cNvGrpSpPr/>
        <p:nvPr/>
      </p:nvGrpSpPr>
      <p:grpSpPr>
        <a:xfrm>
          <a:off x="0" y="0"/>
          <a:ext cx="0" cy="0"/>
          <a:chOff x="0" y="0"/>
          <a:chExt cx="0" cy="0"/>
        </a:xfrm>
      </p:grpSpPr>
      <p:pic>
        <p:nvPicPr>
          <p:cNvPr id="4" name="Picture 3" descr="A black and purple checkered pattern&#10;&#10;AI-generated content may be incorrect.">
            <a:extLst>
              <a:ext uri="{FF2B5EF4-FFF2-40B4-BE49-F238E27FC236}">
                <a16:creationId xmlns:a16="http://schemas.microsoft.com/office/drawing/2014/main" id="{C46370F1-AC19-9155-C58F-C3550E561309}"/>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1026" name="Picture 2" descr="Interview with One Love Foundation - National Sexual Violence Resource  Center (NSVRC)">
            <a:extLst>
              <a:ext uri="{FF2B5EF4-FFF2-40B4-BE49-F238E27FC236}">
                <a16:creationId xmlns:a16="http://schemas.microsoft.com/office/drawing/2014/main" id="{77321FC9-EC1E-CFD3-E6F1-222B03549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413" y="1730487"/>
            <a:ext cx="5980966" cy="33970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urple logo with lines and a black background&#10;&#10;AI-generated content may be incorrect.">
            <a:extLst>
              <a:ext uri="{FF2B5EF4-FFF2-40B4-BE49-F238E27FC236}">
                <a16:creationId xmlns:a16="http://schemas.microsoft.com/office/drawing/2014/main" id="{9FA81C11-A57B-72BB-EB91-B8404BC84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spTree>
    <p:extLst>
      <p:ext uri="{BB962C8B-B14F-4D97-AF65-F5344CB8AC3E}">
        <p14:creationId xmlns:p14="http://schemas.microsoft.com/office/powerpoint/2010/main" val="4242751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061FD-2D4A-954A-629C-3E86F0F2151D}"/>
            </a:ext>
          </a:extLst>
        </p:cNvPr>
        <p:cNvGrpSpPr/>
        <p:nvPr/>
      </p:nvGrpSpPr>
      <p:grpSpPr>
        <a:xfrm>
          <a:off x="0" y="0"/>
          <a:ext cx="0" cy="0"/>
          <a:chOff x="0" y="0"/>
          <a:chExt cx="0" cy="0"/>
        </a:xfrm>
      </p:grpSpPr>
      <p:pic>
        <p:nvPicPr>
          <p:cNvPr id="4" name="Picture 3" descr="A black and purple checkered pattern&#10;&#10;AI-generated content may be incorrect.">
            <a:extLst>
              <a:ext uri="{FF2B5EF4-FFF2-40B4-BE49-F238E27FC236}">
                <a16:creationId xmlns:a16="http://schemas.microsoft.com/office/drawing/2014/main" id="{C131A714-3328-3012-51EB-1679EC27F1B2}"/>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sp>
        <p:nvSpPr>
          <p:cNvPr id="5" name="Title 4">
            <a:extLst>
              <a:ext uri="{FF2B5EF4-FFF2-40B4-BE49-F238E27FC236}">
                <a16:creationId xmlns:a16="http://schemas.microsoft.com/office/drawing/2014/main" id="{08D87CAA-898E-918E-939E-5820CD82DD72}"/>
              </a:ext>
            </a:extLst>
          </p:cNvPr>
          <p:cNvSpPr>
            <a:spLocks noGrp="1"/>
          </p:cNvSpPr>
          <p:nvPr>
            <p:ph type="title"/>
          </p:nvPr>
        </p:nvSpPr>
        <p:spPr>
          <a:xfrm>
            <a:off x="1243584" y="365125"/>
            <a:ext cx="10110216" cy="1325563"/>
          </a:xfrm>
        </p:spPr>
        <p:txBody>
          <a:bodyPr/>
          <a:lstStyle/>
          <a:p>
            <a:r>
              <a:rPr lang="en-US">
                <a:solidFill>
                  <a:srgbClr val="413F40"/>
                </a:solidFill>
                <a:latin typeface="Georgia" panose="02040502050405020303" pitchFamily="18" charset="0"/>
              </a:rPr>
              <a:t>10 Signs of </a:t>
            </a:r>
            <a:r>
              <a:rPr lang="en-US">
                <a:solidFill>
                  <a:srgbClr val="D74148"/>
                </a:solidFill>
                <a:latin typeface="Georgia" panose="02040502050405020303" pitchFamily="18" charset="0"/>
              </a:rPr>
              <a:t>Unhealthy</a:t>
            </a:r>
            <a:r>
              <a:rPr lang="en-US">
                <a:solidFill>
                  <a:srgbClr val="413F40"/>
                </a:solidFill>
                <a:latin typeface="Georgia" panose="02040502050405020303" pitchFamily="18" charset="0"/>
              </a:rPr>
              <a:t> Relationships</a:t>
            </a:r>
          </a:p>
        </p:txBody>
      </p:sp>
      <p:pic>
        <p:nvPicPr>
          <p:cNvPr id="8" name="Picture 7" descr="A chart of different feelings&#10;&#10;AI-generated content may be incorrect.">
            <a:extLst>
              <a:ext uri="{FF2B5EF4-FFF2-40B4-BE49-F238E27FC236}">
                <a16:creationId xmlns:a16="http://schemas.microsoft.com/office/drawing/2014/main" id="{56B37DCF-433E-DFDF-F572-1C55A43CE937}"/>
              </a:ext>
            </a:extLst>
          </p:cNvPr>
          <p:cNvPicPr>
            <a:picLocks noChangeAspect="1"/>
          </p:cNvPicPr>
          <p:nvPr/>
        </p:nvPicPr>
        <p:blipFill>
          <a:blip r:embed="rId4"/>
          <a:stretch>
            <a:fillRect/>
          </a:stretch>
        </p:blipFill>
        <p:spPr>
          <a:xfrm>
            <a:off x="3738964" y="1429379"/>
            <a:ext cx="4856395" cy="5428621"/>
          </a:xfrm>
          <a:prstGeom prst="rect">
            <a:avLst/>
          </a:prstGeom>
        </p:spPr>
      </p:pic>
      <p:pic>
        <p:nvPicPr>
          <p:cNvPr id="6" name="Picture 5">
            <a:extLst>
              <a:ext uri="{FF2B5EF4-FFF2-40B4-BE49-F238E27FC236}">
                <a16:creationId xmlns:a16="http://schemas.microsoft.com/office/drawing/2014/main" id="{8833767E-4162-860D-4656-C5A09AD7D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742" y="5107359"/>
            <a:ext cx="846116" cy="846116"/>
          </a:xfrm>
          <a:prstGeom prst="rect">
            <a:avLst/>
          </a:prstGeom>
        </p:spPr>
      </p:pic>
      <p:sp>
        <p:nvSpPr>
          <p:cNvPr id="7" name="TextBox 6">
            <a:extLst>
              <a:ext uri="{FF2B5EF4-FFF2-40B4-BE49-F238E27FC236}">
                <a16:creationId xmlns:a16="http://schemas.microsoft.com/office/drawing/2014/main" id="{80BF891A-E9EF-11C3-94BE-6B21D872374F}"/>
              </a:ext>
            </a:extLst>
          </p:cNvPr>
          <p:cNvSpPr txBox="1"/>
          <p:nvPr/>
        </p:nvSpPr>
        <p:spPr>
          <a:xfrm>
            <a:off x="10457793" y="5953475"/>
            <a:ext cx="1615966" cy="738664"/>
          </a:xfrm>
          <a:prstGeom prst="rect">
            <a:avLst/>
          </a:prstGeom>
          <a:noFill/>
        </p:spPr>
        <p:txBody>
          <a:bodyPr wrap="square" rtlCol="0">
            <a:spAutoFit/>
          </a:bodyPr>
          <a:lstStyle/>
          <a:p>
            <a:pPr algn="r"/>
            <a:r>
              <a:rPr lang="en-US" sz="1400" b="1" i="1">
                <a:latin typeface="Arial" panose="020B0604020202020204" pitchFamily="34" charset="0"/>
                <a:cs typeface="Arial" panose="020B0604020202020204" pitchFamily="34" charset="0"/>
              </a:rPr>
              <a:t>Tip: </a:t>
            </a:r>
            <a:r>
              <a:rPr lang="en-US" sz="1400" i="1">
                <a:latin typeface="Arial" panose="020B0604020202020204" pitchFamily="34" charset="0"/>
                <a:cs typeface="Arial" panose="020B0604020202020204" pitchFamily="34" charset="0"/>
              </a:rPr>
              <a:t>Take a photo of this slide to reference later!</a:t>
            </a:r>
          </a:p>
        </p:txBody>
      </p:sp>
    </p:spTree>
    <p:extLst>
      <p:ext uri="{BB962C8B-B14F-4D97-AF65-F5344CB8AC3E}">
        <p14:creationId xmlns:p14="http://schemas.microsoft.com/office/powerpoint/2010/main" val="3223194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522EE-22E3-6053-660F-0FB2A0EFF7CA}"/>
            </a:ext>
          </a:extLst>
        </p:cNvPr>
        <p:cNvGrpSpPr/>
        <p:nvPr/>
      </p:nvGrpSpPr>
      <p:grpSpPr>
        <a:xfrm>
          <a:off x="0" y="0"/>
          <a:ext cx="0" cy="0"/>
          <a:chOff x="0" y="0"/>
          <a:chExt cx="0" cy="0"/>
        </a:xfrm>
      </p:grpSpPr>
      <p:pic>
        <p:nvPicPr>
          <p:cNvPr id="4" name="Picture 3" descr="A black and purple checkered pattern&#10;&#10;AI-generated content may be incorrect.">
            <a:extLst>
              <a:ext uri="{FF2B5EF4-FFF2-40B4-BE49-F238E27FC236}">
                <a16:creationId xmlns:a16="http://schemas.microsoft.com/office/drawing/2014/main" id="{94139001-75CA-C30C-DEC7-1ABDC04A7767}"/>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sp>
        <p:nvSpPr>
          <p:cNvPr id="5" name="Title 4">
            <a:extLst>
              <a:ext uri="{FF2B5EF4-FFF2-40B4-BE49-F238E27FC236}">
                <a16:creationId xmlns:a16="http://schemas.microsoft.com/office/drawing/2014/main" id="{BE669E9B-A064-612B-E47F-A8CEEA5490F1}"/>
              </a:ext>
            </a:extLst>
          </p:cNvPr>
          <p:cNvSpPr>
            <a:spLocks noGrp="1"/>
          </p:cNvSpPr>
          <p:nvPr>
            <p:ph type="title"/>
          </p:nvPr>
        </p:nvSpPr>
        <p:spPr>
          <a:xfrm>
            <a:off x="1243584" y="365125"/>
            <a:ext cx="10110216" cy="1325563"/>
          </a:xfrm>
        </p:spPr>
        <p:txBody>
          <a:bodyPr/>
          <a:lstStyle/>
          <a:p>
            <a:r>
              <a:rPr lang="en-US">
                <a:solidFill>
                  <a:srgbClr val="413F40"/>
                </a:solidFill>
                <a:latin typeface="Georgia" panose="02040502050405020303" pitchFamily="18" charset="0"/>
              </a:rPr>
              <a:t>10 Signs of </a:t>
            </a:r>
            <a:r>
              <a:rPr lang="en-US">
                <a:solidFill>
                  <a:srgbClr val="9AB553"/>
                </a:solidFill>
                <a:latin typeface="Georgia" panose="02040502050405020303" pitchFamily="18" charset="0"/>
              </a:rPr>
              <a:t>Healthy</a:t>
            </a:r>
            <a:r>
              <a:rPr lang="en-US">
                <a:solidFill>
                  <a:srgbClr val="413F40"/>
                </a:solidFill>
                <a:latin typeface="Georgia" panose="02040502050405020303" pitchFamily="18" charset="0"/>
              </a:rPr>
              <a:t> Relationships</a:t>
            </a:r>
          </a:p>
        </p:txBody>
      </p:sp>
      <p:pic>
        <p:nvPicPr>
          <p:cNvPr id="8" name="Picture 7">
            <a:extLst>
              <a:ext uri="{FF2B5EF4-FFF2-40B4-BE49-F238E27FC236}">
                <a16:creationId xmlns:a16="http://schemas.microsoft.com/office/drawing/2014/main" id="{A90A9063-9603-E104-2DC2-0A28EA01C7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38964" y="1489699"/>
            <a:ext cx="4856395" cy="5307980"/>
          </a:xfrm>
          <a:prstGeom prst="rect">
            <a:avLst/>
          </a:prstGeom>
        </p:spPr>
      </p:pic>
      <p:pic>
        <p:nvPicPr>
          <p:cNvPr id="7" name="Picture 6">
            <a:extLst>
              <a:ext uri="{FF2B5EF4-FFF2-40B4-BE49-F238E27FC236}">
                <a16:creationId xmlns:a16="http://schemas.microsoft.com/office/drawing/2014/main" id="{3B752494-8A62-D834-9B0C-8E6EF260C5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742" y="5107359"/>
            <a:ext cx="846116" cy="846116"/>
          </a:xfrm>
          <a:prstGeom prst="rect">
            <a:avLst/>
          </a:prstGeom>
        </p:spPr>
      </p:pic>
      <p:sp>
        <p:nvSpPr>
          <p:cNvPr id="9" name="TextBox 8">
            <a:extLst>
              <a:ext uri="{FF2B5EF4-FFF2-40B4-BE49-F238E27FC236}">
                <a16:creationId xmlns:a16="http://schemas.microsoft.com/office/drawing/2014/main" id="{3CF24B40-18FE-9BA9-647A-8F726258EB03}"/>
              </a:ext>
            </a:extLst>
          </p:cNvPr>
          <p:cNvSpPr txBox="1"/>
          <p:nvPr/>
        </p:nvSpPr>
        <p:spPr>
          <a:xfrm>
            <a:off x="10457793" y="5953475"/>
            <a:ext cx="1615966" cy="738664"/>
          </a:xfrm>
          <a:prstGeom prst="rect">
            <a:avLst/>
          </a:prstGeom>
          <a:noFill/>
        </p:spPr>
        <p:txBody>
          <a:bodyPr wrap="square" rtlCol="0">
            <a:spAutoFit/>
          </a:bodyPr>
          <a:lstStyle/>
          <a:p>
            <a:pPr algn="r"/>
            <a:r>
              <a:rPr lang="en-US" sz="1400" b="1" i="1">
                <a:latin typeface="Arial" panose="020B0604020202020204" pitchFamily="34" charset="0"/>
                <a:cs typeface="Arial" panose="020B0604020202020204" pitchFamily="34" charset="0"/>
              </a:rPr>
              <a:t>Tip: </a:t>
            </a:r>
            <a:r>
              <a:rPr lang="en-US" sz="1400" i="1">
                <a:latin typeface="Arial" panose="020B0604020202020204" pitchFamily="34" charset="0"/>
                <a:cs typeface="Arial" panose="020B0604020202020204" pitchFamily="34" charset="0"/>
              </a:rPr>
              <a:t>Take a photo of this slide to reference later!</a:t>
            </a:r>
          </a:p>
        </p:txBody>
      </p:sp>
    </p:spTree>
    <p:extLst>
      <p:ext uri="{BB962C8B-B14F-4D97-AF65-F5344CB8AC3E}">
        <p14:creationId xmlns:p14="http://schemas.microsoft.com/office/powerpoint/2010/main" val="4029854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DA30C-4730-C0C5-64B8-F84C2E6E07EB}"/>
            </a:ext>
          </a:extLst>
        </p:cNvPr>
        <p:cNvGrpSpPr/>
        <p:nvPr/>
      </p:nvGrpSpPr>
      <p:grpSpPr>
        <a:xfrm>
          <a:off x="0" y="0"/>
          <a:ext cx="0" cy="0"/>
          <a:chOff x="0" y="0"/>
          <a:chExt cx="0" cy="0"/>
        </a:xfrm>
      </p:grpSpPr>
      <p:pic>
        <p:nvPicPr>
          <p:cNvPr id="4" name="Picture 3" descr="A black and purple checkered pattern&#10;&#10;AI-generated content may be incorrect.">
            <a:extLst>
              <a:ext uri="{FF2B5EF4-FFF2-40B4-BE49-F238E27FC236}">
                <a16:creationId xmlns:a16="http://schemas.microsoft.com/office/drawing/2014/main" id="{6E874349-3429-4CDB-8821-252B069625B8}"/>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2" name="Picture 1" descr="A purple logo with lines and a black background&#10;&#10;AI-generated content may be incorrect.">
            <a:extLst>
              <a:ext uri="{FF2B5EF4-FFF2-40B4-BE49-F238E27FC236}">
                <a16:creationId xmlns:a16="http://schemas.microsoft.com/office/drawing/2014/main" id="{62BADF03-BDD9-E313-E5D0-32454F94B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sp>
        <p:nvSpPr>
          <p:cNvPr id="3" name="Title 1">
            <a:extLst>
              <a:ext uri="{FF2B5EF4-FFF2-40B4-BE49-F238E27FC236}">
                <a16:creationId xmlns:a16="http://schemas.microsoft.com/office/drawing/2014/main" id="{904C06BB-4D04-0563-7AC0-C58E8D3D237B}"/>
              </a:ext>
            </a:extLst>
          </p:cNvPr>
          <p:cNvSpPr txBox="1">
            <a:spLocks/>
          </p:cNvSpPr>
          <p:nvPr/>
        </p:nvSpPr>
        <p:spPr>
          <a:xfrm>
            <a:off x="1294713" y="2442506"/>
            <a:ext cx="7537495" cy="19729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9D6CAE"/>
                </a:solidFill>
                <a:latin typeface="Georgia" panose="02040502050405020303" pitchFamily="18" charset="0"/>
              </a:rPr>
              <a:t>Sent with Love?</a:t>
            </a:r>
          </a:p>
        </p:txBody>
      </p:sp>
      <p:sp>
        <p:nvSpPr>
          <p:cNvPr id="6" name="Subtitle 2">
            <a:extLst>
              <a:ext uri="{FF2B5EF4-FFF2-40B4-BE49-F238E27FC236}">
                <a16:creationId xmlns:a16="http://schemas.microsoft.com/office/drawing/2014/main" id="{1609D694-58E2-3373-14EF-F6C1DBF0FAFA}"/>
              </a:ext>
            </a:extLst>
          </p:cNvPr>
          <p:cNvSpPr txBox="1">
            <a:spLocks/>
          </p:cNvSpPr>
          <p:nvPr/>
        </p:nvSpPr>
        <p:spPr>
          <a:xfrm>
            <a:off x="2236177" y="3743696"/>
            <a:ext cx="5267653" cy="1343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a:solidFill>
                  <a:srgbClr val="413F40"/>
                </a:solidFill>
                <a:latin typeface="Arial" panose="020B0604020202020204" pitchFamily="34" charset="0"/>
                <a:cs typeface="Arial" panose="020B0604020202020204" pitchFamily="34" charset="0"/>
              </a:rPr>
              <a:t>ACTIVITY </a:t>
            </a:r>
          </a:p>
        </p:txBody>
      </p:sp>
      <p:pic>
        <p:nvPicPr>
          <p:cNvPr id="11" name="Picture 10">
            <a:extLst>
              <a:ext uri="{FF2B5EF4-FFF2-40B4-BE49-F238E27FC236}">
                <a16:creationId xmlns:a16="http://schemas.microsoft.com/office/drawing/2014/main" id="{A5B04397-94E8-0F5F-A869-2B7B4F61F5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3830" y="1274744"/>
            <a:ext cx="4308513" cy="4308513"/>
          </a:xfrm>
          <a:prstGeom prst="rect">
            <a:avLst/>
          </a:prstGeom>
        </p:spPr>
      </p:pic>
    </p:spTree>
    <p:extLst>
      <p:ext uri="{BB962C8B-B14F-4D97-AF65-F5344CB8AC3E}">
        <p14:creationId xmlns:p14="http://schemas.microsoft.com/office/powerpoint/2010/main" val="385341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C511-327C-F699-77D4-C6450BFE4F96}"/>
              </a:ext>
            </a:extLst>
          </p:cNvPr>
          <p:cNvSpPr>
            <a:spLocks noGrp="1"/>
          </p:cNvSpPr>
          <p:nvPr>
            <p:ph type="title"/>
          </p:nvPr>
        </p:nvSpPr>
        <p:spPr>
          <a:xfrm>
            <a:off x="957532" y="5360768"/>
            <a:ext cx="11234468" cy="1325563"/>
          </a:xfrm>
        </p:spPr>
        <p:txBody>
          <a:bodyPr/>
          <a:lstStyle/>
          <a:p>
            <a:pPr algn="ctr"/>
            <a:r>
              <a:rPr lang="en-US">
                <a:solidFill>
                  <a:srgbClr val="413F40"/>
                </a:solidFill>
                <a:latin typeface="Georgia" panose="02040502050405020303" pitchFamily="18" charset="0"/>
              </a:rPr>
              <a:t>Healthy or Unhealthy?</a:t>
            </a:r>
          </a:p>
        </p:txBody>
      </p:sp>
      <p:pic>
        <p:nvPicPr>
          <p:cNvPr id="5" name="Picture 4" descr="A screenshot of a phone&#10;&#10;AI-generated content may be incorrect.">
            <a:extLst>
              <a:ext uri="{FF2B5EF4-FFF2-40B4-BE49-F238E27FC236}">
                <a16:creationId xmlns:a16="http://schemas.microsoft.com/office/drawing/2014/main" id="{876DE617-BFC4-0B9C-698A-4A556472E3F9}"/>
              </a:ext>
            </a:extLst>
          </p:cNvPr>
          <p:cNvPicPr>
            <a:picLocks noChangeAspect="1"/>
          </p:cNvPicPr>
          <p:nvPr/>
        </p:nvPicPr>
        <p:blipFill>
          <a:blip r:embed="rId3">
            <a:extLst>
              <a:ext uri="{28A0092B-C50C-407E-A947-70E740481C1C}">
                <a14:useLocalDpi xmlns:a14="http://schemas.microsoft.com/office/drawing/2010/main" val="0"/>
              </a:ext>
            </a:extLst>
          </a:blip>
          <a:srcRect r="139" b="34530"/>
          <a:stretch>
            <a:fillRect/>
          </a:stretch>
        </p:blipFill>
        <p:spPr>
          <a:xfrm>
            <a:off x="4193436" y="932688"/>
            <a:ext cx="3805127" cy="4428080"/>
          </a:xfrm>
          <a:prstGeom prst="rect">
            <a:avLst/>
          </a:prstGeom>
        </p:spPr>
      </p:pic>
      <p:pic>
        <p:nvPicPr>
          <p:cNvPr id="6" name="Picture 5" descr="A black and purple checkered pattern&#10;&#10;AI-generated content may be incorrect.">
            <a:extLst>
              <a:ext uri="{FF2B5EF4-FFF2-40B4-BE49-F238E27FC236}">
                <a16:creationId xmlns:a16="http://schemas.microsoft.com/office/drawing/2014/main" id="{8575EDD6-BA04-69AB-3939-D9C006E1695D}"/>
              </a:ext>
            </a:extLst>
          </p:cNvPr>
          <p:cNvPicPr/>
          <p:nvPr/>
        </p:nvPicPr>
        <p:blipFill>
          <a:blip r:embed="rId4">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7" name="Picture 6" descr="A purple logo with lines and a black background&#10;&#10;AI-generated content may be incorrect.">
            <a:extLst>
              <a:ext uri="{FF2B5EF4-FFF2-40B4-BE49-F238E27FC236}">
                <a16:creationId xmlns:a16="http://schemas.microsoft.com/office/drawing/2014/main" id="{AC2E17CF-1C36-E254-4D08-774361189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9" name="Picture 8" descr="A green flag on a pole&#10;&#10;AI-generated content may be incorrect.">
            <a:extLst>
              <a:ext uri="{FF2B5EF4-FFF2-40B4-BE49-F238E27FC236}">
                <a16:creationId xmlns:a16="http://schemas.microsoft.com/office/drawing/2014/main" id="{0984355B-BD03-FCED-FC11-1BF58DD47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15678" y="5188500"/>
            <a:ext cx="1490366" cy="1490366"/>
          </a:xfrm>
          <a:prstGeom prst="rect">
            <a:avLst/>
          </a:prstGeom>
        </p:spPr>
      </p:pic>
      <p:pic>
        <p:nvPicPr>
          <p:cNvPr id="11" name="Picture 10" descr="A red flag on a black background&#10;&#10;AI-generated content may be incorrect.">
            <a:extLst>
              <a:ext uri="{FF2B5EF4-FFF2-40B4-BE49-F238E27FC236}">
                <a16:creationId xmlns:a16="http://schemas.microsoft.com/office/drawing/2014/main" id="{D9D6B819-263E-08B6-E276-3DACDC8EBC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0098" y="5145163"/>
            <a:ext cx="1490367" cy="1490367"/>
          </a:xfrm>
          <a:prstGeom prst="rect">
            <a:avLst/>
          </a:prstGeom>
        </p:spPr>
      </p:pic>
    </p:spTree>
    <p:extLst>
      <p:ext uri="{BB962C8B-B14F-4D97-AF65-F5344CB8AC3E}">
        <p14:creationId xmlns:p14="http://schemas.microsoft.com/office/powerpoint/2010/main" val="1254641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purple checkered pattern&#10;&#10;AI-generated content may be incorrect.">
            <a:extLst>
              <a:ext uri="{FF2B5EF4-FFF2-40B4-BE49-F238E27FC236}">
                <a16:creationId xmlns:a16="http://schemas.microsoft.com/office/drawing/2014/main" id="{4B2EBFEA-6E8A-62DE-9759-AE3A6A4D13B4}"/>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3" name="Picture 2" descr="A purple logo with lines and a black background&#10;&#10;AI-generated content may be incorrect.">
            <a:extLst>
              <a:ext uri="{FF2B5EF4-FFF2-40B4-BE49-F238E27FC236}">
                <a16:creationId xmlns:a16="http://schemas.microsoft.com/office/drawing/2014/main" id="{902C85A4-F71D-160E-2BEB-BBCD8F76F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5" name="Picture 4" descr="A green flag on a pole&#10;&#10;AI-generated content may be incorrect.">
            <a:extLst>
              <a:ext uri="{FF2B5EF4-FFF2-40B4-BE49-F238E27FC236}">
                <a16:creationId xmlns:a16="http://schemas.microsoft.com/office/drawing/2014/main" id="{70FD1724-6D9F-30CD-3E46-7DAE41841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56067" y="2941800"/>
            <a:ext cx="3279866" cy="3279866"/>
          </a:xfrm>
          <a:prstGeom prst="rect">
            <a:avLst/>
          </a:prstGeom>
        </p:spPr>
      </p:pic>
      <p:pic>
        <p:nvPicPr>
          <p:cNvPr id="9" name="Picture 8">
            <a:extLst>
              <a:ext uri="{FF2B5EF4-FFF2-40B4-BE49-F238E27FC236}">
                <a16:creationId xmlns:a16="http://schemas.microsoft.com/office/drawing/2014/main" id="{A5319C08-D9CC-3E8E-8BCB-4EF1EE8308FA}"/>
              </a:ext>
            </a:extLst>
          </p:cNvPr>
          <p:cNvPicPr>
            <a:picLocks noChangeAspect="1"/>
          </p:cNvPicPr>
          <p:nvPr/>
        </p:nvPicPr>
        <p:blipFill>
          <a:blip r:embed="rId6"/>
          <a:stretch>
            <a:fillRect/>
          </a:stretch>
        </p:blipFill>
        <p:spPr>
          <a:xfrm>
            <a:off x="3608616" y="636334"/>
            <a:ext cx="4974767" cy="2603218"/>
          </a:xfrm>
          <a:prstGeom prst="rect">
            <a:avLst/>
          </a:prstGeom>
        </p:spPr>
      </p:pic>
    </p:spTree>
    <p:extLst>
      <p:ext uri="{BB962C8B-B14F-4D97-AF65-F5344CB8AC3E}">
        <p14:creationId xmlns:p14="http://schemas.microsoft.com/office/powerpoint/2010/main" val="3742452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7D416-7A61-1B99-E096-1360CEFCD7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1DCAA8-9AE2-7391-6202-A1B9DCA169E4}"/>
              </a:ext>
            </a:extLst>
          </p:cNvPr>
          <p:cNvSpPr>
            <a:spLocks noGrp="1"/>
          </p:cNvSpPr>
          <p:nvPr>
            <p:ph type="title"/>
          </p:nvPr>
        </p:nvSpPr>
        <p:spPr>
          <a:xfrm>
            <a:off x="957532" y="5545994"/>
            <a:ext cx="11234468" cy="1325563"/>
          </a:xfrm>
        </p:spPr>
        <p:txBody>
          <a:bodyPr/>
          <a:lstStyle/>
          <a:p>
            <a:pPr algn="ctr"/>
            <a:r>
              <a:rPr lang="en-US">
                <a:latin typeface="Georgia" panose="02040502050405020303" pitchFamily="18" charset="0"/>
              </a:rPr>
              <a:t>Healthy or Unhealthy?</a:t>
            </a:r>
          </a:p>
        </p:txBody>
      </p:sp>
      <p:pic>
        <p:nvPicPr>
          <p:cNvPr id="6" name="Picture 5" descr="A black and purple checkered pattern&#10;&#10;AI-generated content may be incorrect.">
            <a:extLst>
              <a:ext uri="{FF2B5EF4-FFF2-40B4-BE49-F238E27FC236}">
                <a16:creationId xmlns:a16="http://schemas.microsoft.com/office/drawing/2014/main" id="{099991F8-3B2E-874C-E194-7751B6AA1462}"/>
              </a:ext>
            </a:extLst>
          </p:cNvPr>
          <p:cNvPicPr/>
          <p:nvPr/>
        </p:nvPicPr>
        <p:blipFill>
          <a:blip r:embed="rId3">
            <a:extLst>
              <a:ext uri="{28A0092B-C50C-407E-A947-70E740481C1C}">
                <a14:useLocalDpi xmlns:a14="http://schemas.microsoft.com/office/drawing/2010/main" val="0"/>
              </a:ext>
            </a:extLst>
          </a:blip>
          <a:srcRect r="92005"/>
          <a:stretch>
            <a:fillRect/>
          </a:stretch>
        </p:blipFill>
        <p:spPr>
          <a:xfrm>
            <a:off x="-17252" y="0"/>
            <a:ext cx="974784" cy="6858000"/>
          </a:xfrm>
          <a:prstGeom prst="rect">
            <a:avLst/>
          </a:prstGeom>
        </p:spPr>
      </p:pic>
      <p:pic>
        <p:nvPicPr>
          <p:cNvPr id="4" name="Picture 3" descr="A screenshot of a phone&#10;&#10;AI-generated content may be incorrect.">
            <a:extLst>
              <a:ext uri="{FF2B5EF4-FFF2-40B4-BE49-F238E27FC236}">
                <a16:creationId xmlns:a16="http://schemas.microsoft.com/office/drawing/2014/main" id="{FAF1B975-F2B8-D725-3905-37301B90FFE3}"/>
              </a:ext>
            </a:extLst>
          </p:cNvPr>
          <p:cNvPicPr>
            <a:picLocks noChangeAspect="1"/>
          </p:cNvPicPr>
          <p:nvPr/>
        </p:nvPicPr>
        <p:blipFill>
          <a:blip r:embed="rId4">
            <a:extLst>
              <a:ext uri="{28A0092B-C50C-407E-A947-70E740481C1C}">
                <a14:useLocalDpi xmlns:a14="http://schemas.microsoft.com/office/drawing/2010/main" val="0"/>
              </a:ext>
            </a:extLst>
          </a:blip>
          <a:srcRect b="30690"/>
          <a:stretch>
            <a:fillRect/>
          </a:stretch>
        </p:blipFill>
        <p:spPr>
          <a:xfrm>
            <a:off x="4141685" y="737410"/>
            <a:ext cx="3908630" cy="4808584"/>
          </a:xfrm>
          <a:prstGeom prst="rect">
            <a:avLst/>
          </a:prstGeom>
        </p:spPr>
      </p:pic>
      <p:pic>
        <p:nvPicPr>
          <p:cNvPr id="7" name="Picture 6" descr="A purple logo with lines and a black background&#10;&#10;AI-generated content may be incorrect.">
            <a:extLst>
              <a:ext uri="{FF2B5EF4-FFF2-40B4-BE49-F238E27FC236}">
                <a16:creationId xmlns:a16="http://schemas.microsoft.com/office/drawing/2014/main" id="{ABD9DE6C-9788-7AC4-A2E0-B1836AE58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6576" y="5933683"/>
            <a:ext cx="450870" cy="754010"/>
          </a:xfrm>
          <a:prstGeom prst="rect">
            <a:avLst/>
          </a:prstGeom>
        </p:spPr>
      </p:pic>
      <p:pic>
        <p:nvPicPr>
          <p:cNvPr id="8" name="Picture 7" descr="A green flag on a pole&#10;&#10;AI-generated content may be incorrect.">
            <a:extLst>
              <a:ext uri="{FF2B5EF4-FFF2-40B4-BE49-F238E27FC236}">
                <a16:creationId xmlns:a16="http://schemas.microsoft.com/office/drawing/2014/main" id="{6CFEEE71-D766-AFED-8173-57260BFB3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15678" y="5188500"/>
            <a:ext cx="1490366" cy="1490366"/>
          </a:xfrm>
          <a:prstGeom prst="rect">
            <a:avLst/>
          </a:prstGeom>
        </p:spPr>
      </p:pic>
      <p:pic>
        <p:nvPicPr>
          <p:cNvPr id="9" name="Picture 8" descr="A red flag on a black background&#10;&#10;AI-generated content may be incorrect.">
            <a:extLst>
              <a:ext uri="{FF2B5EF4-FFF2-40B4-BE49-F238E27FC236}">
                <a16:creationId xmlns:a16="http://schemas.microsoft.com/office/drawing/2014/main" id="{21E13227-AE9D-6F4E-3B2A-4E49CA54D5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0098" y="5145163"/>
            <a:ext cx="1490367" cy="1490367"/>
          </a:xfrm>
          <a:prstGeom prst="rect">
            <a:avLst/>
          </a:prstGeom>
        </p:spPr>
      </p:pic>
    </p:spTree>
    <p:extLst>
      <p:ext uri="{BB962C8B-B14F-4D97-AF65-F5344CB8AC3E}">
        <p14:creationId xmlns:p14="http://schemas.microsoft.com/office/powerpoint/2010/main" val="3939480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D611CFF3BF89479F584968E097C607" ma:contentTypeVersion="19" ma:contentTypeDescription="Create a new document." ma:contentTypeScope="" ma:versionID="9f99df60a2dc60c0fc37354fd9379eb4">
  <xsd:schema xmlns:xsd="http://www.w3.org/2001/XMLSchema" xmlns:xs="http://www.w3.org/2001/XMLSchema" xmlns:p="http://schemas.microsoft.com/office/2006/metadata/properties" xmlns:ns2="5080b48f-5b91-41a0-a2e5-748d36cc0097" xmlns:ns3="2530d2b0-b5f6-4226-8969-21813183b29e" targetNamespace="http://schemas.microsoft.com/office/2006/metadata/properties" ma:root="true" ma:fieldsID="09d2a2ac43727d8ba67c9773001a236f" ns2:_="" ns3:_="">
    <xsd:import namespace="5080b48f-5b91-41a0-a2e5-748d36cc0097"/>
    <xsd:import namespace="2530d2b0-b5f6-4226-8969-21813183b2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80b48f-5b91-41a0-a2e5-748d36cc00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description="" ma:indexed="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descrip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a03941d-d394-491d-9af6-dd68add7f2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30d2b0-b5f6-4226-8969-21813183b29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6f43cc7-b826-4345-8418-4e605b288139}" ma:internalName="TaxCatchAll" ma:showField="CatchAllData" ma:web="2530d2b0-b5f6-4226-8969-21813183b2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80b48f-5b91-41a0-a2e5-748d36cc0097">
      <Terms xmlns="http://schemas.microsoft.com/office/infopath/2007/PartnerControls"/>
    </lcf76f155ced4ddcb4097134ff3c332f>
    <TaxCatchAll xmlns="2530d2b0-b5f6-4226-8969-21813183b29e" xsi:nil="true"/>
  </documentManagement>
</p:properties>
</file>

<file path=customXml/itemProps1.xml><?xml version="1.0" encoding="utf-8"?>
<ds:datastoreItem xmlns:ds="http://schemas.openxmlformats.org/officeDocument/2006/customXml" ds:itemID="{D7251E77-0DA4-4BCE-A195-19887F808918}">
  <ds:schemaRefs>
    <ds:schemaRef ds:uri="2530d2b0-b5f6-4226-8969-21813183b29e"/>
    <ds:schemaRef ds:uri="5080b48f-5b91-41a0-a2e5-748d36cc00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6B329C1-EBC0-4763-94AF-8F54A59618AE}">
  <ds:schemaRefs>
    <ds:schemaRef ds:uri="http://schemas.microsoft.com/sharepoint/v3/contenttype/forms"/>
  </ds:schemaRefs>
</ds:datastoreItem>
</file>

<file path=customXml/itemProps3.xml><?xml version="1.0" encoding="utf-8"?>
<ds:datastoreItem xmlns:ds="http://schemas.openxmlformats.org/officeDocument/2006/customXml" ds:itemID="{6A53FDB0-96F8-44FF-BFE5-964A648AB9C2}">
  <ds:schemaRefs>
    <ds:schemaRef ds:uri="2530d2b0-b5f6-4226-8969-21813183b29e"/>
    <ds:schemaRef ds:uri="5080b48f-5b91-41a0-a2e5-748d36cc009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1958</Words>
  <Application>Microsoft Office PowerPoint</Application>
  <PresentationFormat>Widescreen</PresentationFormat>
  <Paragraphs>140</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Send with Love</vt:lpstr>
      <vt:lpstr>Without judgement, raise your hand if you have ever texted someone more than five times in a row?</vt:lpstr>
      <vt:lpstr>PowerPoint Presentation</vt:lpstr>
      <vt:lpstr>10 Signs of Unhealthy Relationships</vt:lpstr>
      <vt:lpstr>10 Signs of Healthy Relationships</vt:lpstr>
      <vt:lpstr>PowerPoint Presentation</vt:lpstr>
      <vt:lpstr>Healthy or Unhealthy?</vt:lpstr>
      <vt:lpstr>PowerPoint Presentation</vt:lpstr>
      <vt:lpstr>Healthy or Unhealthy?</vt:lpstr>
      <vt:lpstr>PowerPoint Presentation</vt:lpstr>
      <vt:lpstr>Healthy or Unhealthy?</vt:lpstr>
      <vt:lpstr>PowerPoint Presentation</vt:lpstr>
      <vt:lpstr>Healthy or Unhealthy?</vt:lpstr>
      <vt:lpstr>PowerPoint Presentation</vt:lpstr>
      <vt:lpstr>Healthy or Unhealthy?</vt:lpstr>
      <vt:lpstr>PowerPoint Presentation</vt:lpstr>
      <vt:lpstr>Healthy or Unhealthy?</vt:lpstr>
      <vt:lpstr>PowerPoint Presentation</vt:lpstr>
      <vt:lpstr>Healthy or Unhealthy?</vt:lpstr>
      <vt:lpstr>PowerPoint Presentation</vt:lpstr>
      <vt:lpstr>What influences our perception of healthy and unhealthy relationship behaviors?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Megan Hatfield</dc:creator>
  <cp:lastModifiedBy>Lauren Filippini</cp:lastModifiedBy>
  <cp:revision>2</cp:revision>
  <dcterms:created xsi:type="dcterms:W3CDTF">2025-12-15T18:01:11Z</dcterms:created>
  <dcterms:modified xsi:type="dcterms:W3CDTF">2026-01-12T16:39:16Z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0x0101005CD611CFF3BF89479F584968E097C607</vt:lpwstr>
  </property>
  <property fmtid="{D5CDD505-2E9C-101B-9397-08002B2CF9AE}" pid="3" name="MediaServiceImageTags">
    <vt:lpwstr/>
  </property>
</Properties>
</file>