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77" r:id="rId2"/>
  </p:sldMasterIdLst>
  <p:notesMasterIdLst>
    <p:notesMasterId r:id="rId14"/>
  </p:notesMasterIdLst>
  <p:sldIdLst>
    <p:sldId id="268" r:id="rId3"/>
    <p:sldId id="269" r:id="rId4"/>
    <p:sldId id="259" r:id="rId5"/>
    <p:sldId id="260" r:id="rId6"/>
    <p:sldId id="261" r:id="rId7"/>
    <p:sldId id="266" r:id="rId8"/>
    <p:sldId id="262" r:id="rId9"/>
    <p:sldId id="267" r:id="rId10"/>
    <p:sldId id="263" r:id="rId11"/>
    <p:sldId id="264" r:id="rId12"/>
    <p:sldId id="26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Lato" panose="020F0502020204030203" pitchFamily="34"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7" autoAdjust="0"/>
    <p:restoredTop sz="94660"/>
  </p:normalViewPr>
  <p:slideViewPr>
    <p:cSldViewPr snapToGrid="0">
      <p:cViewPr varScale="1">
        <p:scale>
          <a:sx n="82" d="100"/>
          <a:sy n="82" d="100"/>
        </p:scale>
        <p:origin x="6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11dd7d9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11dd7d9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11dd7d9f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11dd7d9f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11dd7d9f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11dd7d9f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1dd7d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1dd7d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172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1dd7d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1dd7d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611dd7d9f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611dd7d9f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94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11dd7d9f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11dd7d9f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11dd7d9f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11dd7d9f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11fafe9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11fafe9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24939425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8207628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659467"/>
            <a:ext cx="2628900" cy="451749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0066" y="1659467"/>
            <a:ext cx="7192434" cy="45174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2686172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5836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103600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44235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0066" y="1235605"/>
            <a:ext cx="9967384" cy="287972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380066" y="4115330"/>
            <a:ext cx="9967384" cy="11509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1861827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80066" y="1825625"/>
            <a:ext cx="463973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89756-7696-470D-9172-98900ADE6E4C}"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98607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04775"/>
            <a:ext cx="9033934"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0066" y="1681163"/>
            <a:ext cx="461750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0066" y="2505075"/>
            <a:ext cx="4617509" cy="2776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776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89756-7696-470D-9172-98900ADE6E4C}"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84345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89756-7696-470D-9172-98900ADE6E4C}"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05899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89756-7696-470D-9172-98900ADE6E4C}"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51979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247611211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236133"/>
            <a:ext cx="3391959" cy="122343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659467"/>
            <a:ext cx="6172200" cy="4201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80066" y="2552700"/>
            <a:ext cx="3391959"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89756-7696-470D-9172-98900ADE6E4C}"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2169828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117600"/>
            <a:ext cx="3391959" cy="1286932"/>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625600"/>
            <a:ext cx="5688012" cy="35221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80066" y="2404531"/>
            <a:ext cx="3391959" cy="27432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89756-7696-470D-9172-98900ADE6E4C}"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283244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1053463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151467"/>
            <a:ext cx="2628900" cy="4064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0066" y="1151467"/>
            <a:ext cx="7192434"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98473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4150938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79400" y="1898500"/>
            <a:ext cx="10833200" cy="2397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64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815511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0" name="Google Shape;20;p4"/>
          <p:cNvSpPr txBox="1">
            <a:spLocks noGrp="1"/>
          </p:cNvSpPr>
          <p:nvPr>
            <p:ph type="title"/>
          </p:nvPr>
        </p:nvSpPr>
        <p:spPr>
          <a:xfrm>
            <a:off x="415600" y="521800"/>
            <a:ext cx="11360800" cy="8348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5083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80066" y="1709738"/>
            <a:ext cx="9967384" cy="287972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380066" y="4589463"/>
            <a:ext cx="9967384"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89756-7696-470D-9172-98900ADE6E4C}"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3167414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089756-7696-470D-9172-98900ADE6E4C}"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423370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04775"/>
            <a:ext cx="9033934"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0066" y="1681163"/>
            <a:ext cx="461750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80066" y="2505075"/>
            <a:ext cx="461750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89756-7696-470D-9172-98900ADE6E4C}"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414465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089756-7696-470D-9172-98900ADE6E4C}"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401988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89756-7696-470D-9172-98900ADE6E4C}"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22397291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236133"/>
            <a:ext cx="3391959" cy="122343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659467"/>
            <a:ext cx="6172200" cy="4201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80066" y="2552700"/>
            <a:ext cx="3391959"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89756-7696-470D-9172-98900ADE6E4C}"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139075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117600"/>
            <a:ext cx="3391959" cy="1286932"/>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625600"/>
            <a:ext cx="6172200" cy="4235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380066" y="2404532"/>
            <a:ext cx="3391959" cy="34644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89756-7696-470D-9172-98900ADE6E4C}"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0D93B-1423-4692-8C14-D882002640B2}" type="slidenum">
              <a:rPr lang="en-US" smtClean="0"/>
              <a:t>‹#›</a:t>
            </a:fld>
            <a:endParaRPr lang="en-US"/>
          </a:p>
        </p:txBody>
      </p:sp>
    </p:spTree>
    <p:extLst>
      <p:ext uri="{BB962C8B-B14F-4D97-AF65-F5344CB8AC3E}">
        <p14:creationId xmlns:p14="http://schemas.microsoft.com/office/powerpoint/2010/main" val="255211233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067" y="270933"/>
            <a:ext cx="9203266" cy="797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067" y="1625600"/>
            <a:ext cx="9795934" cy="455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0066" y="6356350"/>
            <a:ext cx="22013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89756-7696-470D-9172-98900ADE6E4C}" type="datetimeFigureOut">
              <a:rPr lang="en-US" smtClean="0"/>
              <a:t>10/22/2019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565401" cy="377295"/>
          </a:xfrm>
          <a:prstGeom prst="rect">
            <a:avLst/>
          </a:prstGeom>
        </p:spPr>
        <p:txBody>
          <a:bodyPr vert="horz" lIns="91440" tIns="45720" rIns="91440" bIns="45720" rtlCol="0" anchor="ctr"/>
          <a:lstStyle>
            <a:lvl1pPr algn="r">
              <a:defRPr sz="1200">
                <a:solidFill>
                  <a:schemeClr val="tx1">
                    <a:tint val="75000"/>
                  </a:schemeClr>
                </a:solidFill>
              </a:defRPr>
            </a:lvl1pPr>
          </a:lstStyle>
          <a:p>
            <a:fld id="{B830D93B-1423-4692-8C14-D882002640B2}" type="slidenum">
              <a:rPr lang="en-US" smtClean="0"/>
              <a:t>‹#›</a:t>
            </a:fld>
            <a:endParaRPr lang="en-US"/>
          </a:p>
        </p:txBody>
      </p:sp>
    </p:spTree>
    <p:extLst>
      <p:ext uri="{BB962C8B-B14F-4D97-AF65-F5344CB8AC3E}">
        <p14:creationId xmlns:p14="http://schemas.microsoft.com/office/powerpoint/2010/main" val="91699097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067" y="270933"/>
            <a:ext cx="9203266" cy="7979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067" y="1625600"/>
            <a:ext cx="9795934" cy="4551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0067" y="6356350"/>
            <a:ext cx="95673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89756-7696-470D-9172-98900ADE6E4C}" type="datetimeFigureOut">
              <a:rPr lang="en-US" smtClean="0"/>
              <a:t>10/22/2019</a:t>
            </a:fld>
            <a:endParaRPr lang="en-US"/>
          </a:p>
        </p:txBody>
      </p:sp>
      <p:sp>
        <p:nvSpPr>
          <p:cNvPr id="5" name="Footer Placeholder 4"/>
          <p:cNvSpPr>
            <a:spLocks noGrp="1"/>
          </p:cNvSpPr>
          <p:nvPr>
            <p:ph type="ftr" sz="quarter" idx="3"/>
          </p:nvPr>
        </p:nvSpPr>
        <p:spPr>
          <a:xfrm>
            <a:off x="7704667" y="6333595"/>
            <a:ext cx="3268133" cy="38788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72800" y="6316663"/>
            <a:ext cx="893233" cy="404812"/>
          </a:xfrm>
          <a:prstGeom prst="rect">
            <a:avLst/>
          </a:prstGeom>
        </p:spPr>
        <p:txBody>
          <a:bodyPr vert="horz" lIns="91440" tIns="45720" rIns="91440" bIns="45720" rtlCol="0" anchor="ctr"/>
          <a:lstStyle>
            <a:lvl1pPr algn="r">
              <a:defRPr sz="1200">
                <a:solidFill>
                  <a:schemeClr val="tx1">
                    <a:tint val="75000"/>
                  </a:schemeClr>
                </a:solidFill>
              </a:defRPr>
            </a:lvl1pPr>
          </a:lstStyle>
          <a:p>
            <a:fld id="{B830D93B-1423-4692-8C14-D882002640B2}" type="slidenum">
              <a:rPr lang="en-US" smtClean="0"/>
              <a:t>‹#›</a:t>
            </a:fld>
            <a:endParaRPr lang="en-US"/>
          </a:p>
        </p:txBody>
      </p:sp>
    </p:spTree>
    <p:extLst>
      <p:ext uri="{BB962C8B-B14F-4D97-AF65-F5344CB8AC3E}">
        <p14:creationId xmlns:p14="http://schemas.microsoft.com/office/powerpoint/2010/main" val="35823122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13">
            <a:extLst>
              <a:ext uri="{FF2B5EF4-FFF2-40B4-BE49-F238E27FC236}">
                <a16:creationId xmlns:a16="http://schemas.microsoft.com/office/drawing/2014/main" id="{C953E449-3835-47BB-9CC3-9B075A5AA00C}"/>
              </a:ext>
            </a:extLst>
          </p:cNvPr>
          <p:cNvSpPr txBox="1">
            <a:spLocks/>
          </p:cNvSpPr>
          <p:nvPr/>
        </p:nvSpPr>
        <p:spPr>
          <a:xfrm>
            <a:off x="3635024" y="903110"/>
            <a:ext cx="6279888" cy="3802601"/>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6600" b="1" dirty="0">
                <a:solidFill>
                  <a:schemeClr val="bg1"/>
                </a:solidFill>
                <a:latin typeface="Minion Pro" panose="02040503050201020203" pitchFamily="18" charset="0"/>
              </a:rPr>
              <a:t>A Guide to </a:t>
            </a:r>
            <a:br>
              <a:rPr lang="en-US" sz="6600" b="1" dirty="0">
                <a:solidFill>
                  <a:schemeClr val="bg1"/>
                </a:solidFill>
                <a:latin typeface="Minion Pro" panose="02040503050201020203" pitchFamily="18" charset="0"/>
              </a:rPr>
            </a:br>
            <a:r>
              <a:rPr lang="en-US" sz="6600" b="1" dirty="0">
                <a:solidFill>
                  <a:schemeClr val="bg1"/>
                </a:solidFill>
                <a:latin typeface="Minion Pro" panose="02040503050201020203" pitchFamily="18" charset="0"/>
              </a:rPr>
              <a:t>BYOB Events</a:t>
            </a:r>
            <a:endParaRPr lang="en-US" sz="3467" dirty="0">
              <a:latin typeface="Minion Pro" panose="02040503050201020203" pitchFamily="18" charset="0"/>
            </a:endParaRPr>
          </a:p>
          <a:p>
            <a:pPr algn="ctr"/>
            <a:r>
              <a:rPr lang="en-US" sz="1400" dirty="0">
                <a:solidFill>
                  <a:schemeClr val="bg1"/>
                </a:solidFill>
                <a:latin typeface="Minion Pro" panose="02040503050201020203" pitchFamily="18" charset="0"/>
              </a:rPr>
              <a:t>       adapted from Zeta Tau Alpha Fraternity </a:t>
            </a:r>
            <a:endParaRPr lang="en-US" sz="3467" dirty="0">
              <a:solidFill>
                <a:schemeClr val="bg1"/>
              </a:solidFill>
              <a:latin typeface="Minion Pro" panose="02040503050201020203" pitchFamily="18" charset="0"/>
            </a:endParaRPr>
          </a:p>
        </p:txBody>
      </p:sp>
    </p:spTree>
    <p:custDataLst>
      <p:tags r:id="rId1"/>
    </p:custDataLst>
    <p:extLst>
      <p:ext uri="{BB962C8B-B14F-4D97-AF65-F5344CB8AC3E}">
        <p14:creationId xmlns:p14="http://schemas.microsoft.com/office/powerpoint/2010/main" val="145970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1569156" y="1402334"/>
            <a:ext cx="8737600" cy="834800"/>
          </a:xfrm>
          <a:prstGeom prst="rect">
            <a:avLst/>
          </a:prstGeom>
        </p:spPr>
        <p:txBody>
          <a:bodyPr spcFirstLastPara="1" wrap="square" lIns="121900" tIns="121900" rIns="121900" bIns="121900" anchor="t" anchorCtr="0">
            <a:noAutofit/>
          </a:bodyPr>
          <a:lstStyle/>
          <a:p>
            <a:r>
              <a:rPr lang="en" dirty="0">
                <a:latin typeface="Minion Pro" panose="02040503050201020203" pitchFamily="18" charset="0"/>
              </a:rPr>
              <a:t>Tips and Reminders</a:t>
            </a:r>
            <a:endParaRPr dirty="0">
              <a:latin typeface="Minion Pro" panose="02040503050201020203" pitchFamily="18" charset="0"/>
            </a:endParaRPr>
          </a:p>
        </p:txBody>
      </p:sp>
      <p:sp>
        <p:nvSpPr>
          <p:cNvPr id="108" name="Google Shape;108;p20"/>
          <p:cNvSpPr txBox="1">
            <a:spLocks noGrp="1"/>
          </p:cNvSpPr>
          <p:nvPr>
            <p:ph type="body" idx="1"/>
          </p:nvPr>
        </p:nvSpPr>
        <p:spPr>
          <a:xfrm>
            <a:off x="1569156" y="2133599"/>
            <a:ext cx="10207244" cy="3958233"/>
          </a:xfrm>
          <a:prstGeom prst="rect">
            <a:avLst/>
          </a:prstGeom>
        </p:spPr>
        <p:txBody>
          <a:bodyPr spcFirstLastPara="1" wrap="square" lIns="121900" tIns="121900" rIns="121900" bIns="121900" anchor="t" anchorCtr="0">
            <a:noAutofit/>
          </a:bodyPr>
          <a:lstStyle/>
          <a:p>
            <a:pPr indent="-440256">
              <a:lnSpc>
                <a:spcPct val="150000"/>
              </a:lnSpc>
              <a:buClr>
                <a:srgbClr val="000000"/>
              </a:buClr>
              <a:buSzPts val="1600"/>
              <a:buChar char="-"/>
            </a:pPr>
            <a:r>
              <a:rPr lang="en" i="1" dirty="0">
                <a:solidFill>
                  <a:srgbClr val="000000"/>
                </a:solidFill>
                <a:latin typeface="Minion Pro" panose="02040503050201020203" pitchFamily="18" charset="0"/>
              </a:rPr>
              <a:t>Members over 21: </a:t>
            </a:r>
            <a:r>
              <a:rPr lang="en" dirty="0">
                <a:solidFill>
                  <a:srgbClr val="000000"/>
                </a:solidFill>
                <a:latin typeface="Minion Pro" panose="02040503050201020203" pitchFamily="18" charset="0"/>
              </a:rPr>
              <a:t>only bring what you will drink! </a:t>
            </a:r>
            <a:endParaRPr dirty="0">
              <a:solidFill>
                <a:srgbClr val="000000"/>
              </a:solidFill>
              <a:latin typeface="Minion Pro" panose="02040503050201020203" pitchFamily="18" charset="0"/>
            </a:endParaRPr>
          </a:p>
          <a:p>
            <a:pPr indent="-440256">
              <a:lnSpc>
                <a:spcPct val="150000"/>
              </a:lnSpc>
              <a:buClr>
                <a:srgbClr val="000000"/>
              </a:buClr>
              <a:buSzPts val="1600"/>
              <a:buChar char="-"/>
            </a:pPr>
            <a:r>
              <a:rPr lang="en-US" dirty="0">
                <a:solidFill>
                  <a:srgbClr val="000000"/>
                </a:solidFill>
                <a:latin typeface="Minion Pro" panose="02040503050201020203" pitchFamily="18" charset="0"/>
              </a:rPr>
              <a:t>Use a b</a:t>
            </a:r>
            <a:r>
              <a:rPr lang="en" dirty="0">
                <a:solidFill>
                  <a:srgbClr val="000000"/>
                </a:solidFill>
                <a:latin typeface="Minion Pro" panose="02040503050201020203" pitchFamily="18" charset="0"/>
              </a:rPr>
              <a:t>uddy system </a:t>
            </a:r>
            <a:r>
              <a:rPr lang="en-US" dirty="0">
                <a:solidFill>
                  <a:srgbClr val="000000"/>
                </a:solidFill>
                <a:latin typeface="Minion Pro" panose="02040503050201020203" pitchFamily="18" charset="0"/>
              </a:rPr>
              <a:t>to help hold members accountable</a:t>
            </a:r>
            <a:r>
              <a:rPr lang="en" dirty="0">
                <a:solidFill>
                  <a:srgbClr val="000000"/>
                </a:solidFill>
                <a:latin typeface="Minion Pro" panose="02040503050201020203" pitchFamily="18" charset="0"/>
              </a:rPr>
              <a:t>. </a:t>
            </a:r>
          </a:p>
          <a:p>
            <a:pPr lvl="1" indent="-440256">
              <a:lnSpc>
                <a:spcPct val="150000"/>
              </a:lnSpc>
              <a:spcBef>
                <a:spcPts val="0"/>
              </a:spcBef>
              <a:buClr>
                <a:srgbClr val="000000"/>
              </a:buClr>
              <a:buSzPts val="1600"/>
              <a:buChar char="-"/>
            </a:pPr>
            <a:r>
              <a:rPr lang="en" dirty="0">
                <a:solidFill>
                  <a:srgbClr val="000000"/>
                </a:solidFill>
                <a:latin typeface="Minion Pro" panose="02040503050201020203" pitchFamily="18" charset="0"/>
              </a:rPr>
              <a:t>look out and take care of </a:t>
            </a:r>
            <a:r>
              <a:rPr lang="en-US" dirty="0">
                <a:solidFill>
                  <a:srgbClr val="000000"/>
                </a:solidFill>
                <a:latin typeface="Minion Pro" panose="02040503050201020203" pitchFamily="18" charset="0"/>
              </a:rPr>
              <a:t>each other</a:t>
            </a:r>
            <a:endParaRPr dirty="0">
              <a:solidFill>
                <a:srgbClr val="000000"/>
              </a:solidFill>
              <a:latin typeface="Minion Pro" panose="02040503050201020203" pitchFamily="18" charset="0"/>
            </a:endParaRPr>
          </a:p>
          <a:p>
            <a:pPr indent="-440256">
              <a:lnSpc>
                <a:spcPct val="150000"/>
              </a:lnSpc>
              <a:buClr>
                <a:srgbClr val="000000"/>
              </a:buClr>
              <a:buSzPts val="1600"/>
              <a:buChar char="-"/>
            </a:pPr>
            <a:r>
              <a:rPr lang="en" dirty="0">
                <a:solidFill>
                  <a:srgbClr val="000000"/>
                </a:solidFill>
                <a:latin typeface="Minion Pro" panose="02040503050201020203" pitchFamily="18" charset="0"/>
              </a:rPr>
              <a:t>You are responsible for your date’s behavior.</a:t>
            </a:r>
            <a:endParaRPr dirty="0">
              <a:solidFill>
                <a:srgbClr val="000000"/>
              </a:solidFill>
              <a:latin typeface="Minion Pro" panose="02040503050201020203" pitchFamily="18" charset="0"/>
            </a:endParaRPr>
          </a:p>
          <a:p>
            <a:pPr indent="-440256">
              <a:lnSpc>
                <a:spcPct val="150000"/>
              </a:lnSpc>
              <a:buClr>
                <a:srgbClr val="000000"/>
              </a:buClr>
              <a:buSzPts val="1600"/>
              <a:buChar char="-"/>
            </a:pPr>
            <a:r>
              <a:rPr lang="en-US" b="1" dirty="0">
                <a:solidFill>
                  <a:srgbClr val="000000"/>
                </a:solidFill>
                <a:latin typeface="Minion Pro" panose="02040503050201020203" pitchFamily="18" charset="0"/>
              </a:rPr>
              <a:t>Make w</a:t>
            </a:r>
            <a:r>
              <a:rPr lang="en" b="1" dirty="0">
                <a:solidFill>
                  <a:srgbClr val="000000"/>
                </a:solidFill>
                <a:latin typeface="Minion Pro" panose="02040503050201020203" pitchFamily="18" charset="0"/>
              </a:rPr>
              <a:t>ater and food </a:t>
            </a:r>
            <a:r>
              <a:rPr lang="en-US" b="1" dirty="0">
                <a:solidFill>
                  <a:srgbClr val="000000"/>
                </a:solidFill>
                <a:latin typeface="Minion Pro" panose="02040503050201020203" pitchFamily="18" charset="0"/>
              </a:rPr>
              <a:t>available for attendees! </a:t>
            </a:r>
            <a:endParaRPr sz="2133" b="1" dirty="0">
              <a:solidFill>
                <a:srgbClr val="000000"/>
              </a:solidFill>
              <a:latin typeface="Minion Pro" panose="02040503050201020203" pitchFamily="18" charset="0"/>
            </a:endParaRPr>
          </a:p>
          <a:p>
            <a:pPr marL="0" indent="0">
              <a:lnSpc>
                <a:spcPct val="150000"/>
              </a:lnSpc>
              <a:spcBef>
                <a:spcPts val="2133"/>
              </a:spcBef>
              <a:spcAft>
                <a:spcPts val="2133"/>
              </a:spcAft>
              <a:buNone/>
            </a:pPr>
            <a:endParaRPr sz="2133" dirty="0">
              <a:solidFill>
                <a:srgbClr val="000000"/>
              </a:solidFill>
              <a:latin typeface="Minion Pro" panose="02040503050201020203" pitchFamily="18"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idx="4294967295"/>
          </p:nvPr>
        </p:nvSpPr>
        <p:spPr>
          <a:xfrm>
            <a:off x="3947886" y="2089378"/>
            <a:ext cx="5127625" cy="1489075"/>
          </a:xfrm>
          <a:prstGeom prst="rect">
            <a:avLst/>
          </a:prstGeom>
        </p:spPr>
        <p:txBody>
          <a:bodyPr spcFirstLastPara="1" wrap="square" lIns="121900" tIns="121900" rIns="121900" bIns="121900" anchor="t" anchorCtr="0">
            <a:noAutofit/>
          </a:bodyPr>
          <a:lstStyle/>
          <a:p>
            <a:pPr algn="ctr"/>
            <a:r>
              <a:rPr lang="en" sz="8000" b="1" dirty="0">
                <a:solidFill>
                  <a:schemeClr val="bg1"/>
                </a:solidFill>
                <a:latin typeface="Minion Pro" panose="02040503050201020203" pitchFamily="18" charset="0"/>
              </a:rPr>
              <a:t>Questions?</a:t>
            </a:r>
            <a:endParaRPr sz="8000" b="1" dirty="0">
              <a:solidFill>
                <a:schemeClr val="bg1"/>
              </a:solidFill>
              <a:latin typeface="Minion Pro" panose="02040503050201020203" pitchFamily="18"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p14">
            <a:extLst>
              <a:ext uri="{FF2B5EF4-FFF2-40B4-BE49-F238E27FC236}">
                <a16:creationId xmlns:a16="http://schemas.microsoft.com/office/drawing/2014/main" id="{2FE3A990-5DF7-409A-A3D9-02814025EA34}"/>
              </a:ext>
            </a:extLst>
          </p:cNvPr>
          <p:cNvSpPr txBox="1">
            <a:spLocks/>
          </p:cNvSpPr>
          <p:nvPr/>
        </p:nvSpPr>
        <p:spPr>
          <a:xfrm>
            <a:off x="1715910" y="1264233"/>
            <a:ext cx="9796689" cy="4572000"/>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4000" b="1" dirty="0">
                <a:latin typeface="Minion Pro" panose="02040503050201020203" pitchFamily="18" charset="0"/>
              </a:rPr>
              <a:t>BYOB: </a:t>
            </a:r>
            <a:r>
              <a:rPr lang="en-US" sz="4000" dirty="0">
                <a:latin typeface="Minion Pro" panose="02040503050201020203" pitchFamily="18" charset="0"/>
              </a:rPr>
              <a:t>BE YOUR OWN BARTENDER</a:t>
            </a:r>
          </a:p>
          <a:p>
            <a:r>
              <a:rPr lang="en-US" sz="2000" dirty="0">
                <a:latin typeface="Minion Pro" panose="02040503050201020203" pitchFamily="18" charset="0"/>
              </a:rPr>
              <a:t>(Or…AKA…Bring YOUR Own Beverage)</a:t>
            </a:r>
            <a:br>
              <a:rPr lang="en-US" sz="2000" dirty="0">
                <a:latin typeface="Minion Pro" panose="02040503050201020203" pitchFamily="18" charset="0"/>
              </a:rPr>
            </a:br>
            <a:br>
              <a:rPr lang="en-US" sz="2000" dirty="0">
                <a:latin typeface="Minion Pro" panose="02040503050201020203" pitchFamily="18" charset="0"/>
              </a:rPr>
            </a:br>
            <a:endParaRPr lang="en-US" sz="2000" b="1" dirty="0">
              <a:latin typeface="Minion Pro" panose="02040503050201020203" pitchFamily="18" charset="0"/>
            </a:endParaRPr>
          </a:p>
          <a:p>
            <a:r>
              <a:rPr lang="en-US" sz="2933" b="1" dirty="0">
                <a:latin typeface="Minion Pro" panose="02040503050201020203" pitchFamily="18" charset="0"/>
              </a:rPr>
              <a:t>Here is how members and guests over 21 actually BYOB.</a:t>
            </a:r>
            <a:endParaRPr lang="en-US" sz="2933" dirty="0">
              <a:latin typeface="Minion Pro" panose="02040503050201020203" pitchFamily="18" charset="0"/>
            </a:endParaRPr>
          </a:p>
        </p:txBody>
      </p:sp>
    </p:spTree>
    <p:custDataLst>
      <p:tags r:id="rId1"/>
    </p:custDataLst>
    <p:extLst>
      <p:ext uri="{BB962C8B-B14F-4D97-AF65-F5344CB8AC3E}">
        <p14:creationId xmlns:p14="http://schemas.microsoft.com/office/powerpoint/2010/main" val="396132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375155" y="1103469"/>
            <a:ext cx="5680400" cy="763600"/>
          </a:xfrm>
          <a:prstGeom prst="rect">
            <a:avLst/>
          </a:prstGeom>
        </p:spPr>
        <p:txBody>
          <a:bodyPr spcFirstLastPara="1" wrap="square" lIns="121900" tIns="121900" rIns="121900" bIns="121900" anchor="t" anchorCtr="0">
            <a:noAutofit/>
          </a:bodyPr>
          <a:lstStyle/>
          <a:p>
            <a:r>
              <a:rPr lang="en" b="1" dirty="0">
                <a:latin typeface="Minion Pro" panose="02040503050201020203" pitchFamily="18" charset="0"/>
              </a:rPr>
              <a:t>What’s allowed?</a:t>
            </a:r>
            <a:endParaRPr b="1" dirty="0">
              <a:latin typeface="Minion Pro" panose="02040503050201020203" pitchFamily="18" charset="0"/>
            </a:endParaRPr>
          </a:p>
        </p:txBody>
      </p:sp>
      <p:sp>
        <p:nvSpPr>
          <p:cNvPr id="70" name="Google Shape;70;p15"/>
          <p:cNvSpPr txBox="1">
            <a:spLocks noGrp="1"/>
          </p:cNvSpPr>
          <p:nvPr>
            <p:ph type="body" idx="1"/>
          </p:nvPr>
        </p:nvSpPr>
        <p:spPr>
          <a:xfrm>
            <a:off x="1155097" y="1701780"/>
            <a:ext cx="11136000" cy="4555200"/>
          </a:xfrm>
          <a:prstGeom prst="rect">
            <a:avLst/>
          </a:prstGeom>
        </p:spPr>
        <p:txBody>
          <a:bodyPr spcFirstLastPara="1" wrap="square" lIns="121900" tIns="121900" rIns="121900" bIns="121900" anchor="t" anchorCtr="0">
            <a:noAutofit/>
          </a:bodyPr>
          <a:lstStyle/>
          <a:p>
            <a:pPr>
              <a:lnSpc>
                <a:spcPct val="150000"/>
              </a:lnSpc>
              <a:buClr>
                <a:srgbClr val="000000"/>
              </a:buClr>
              <a:buChar char="-"/>
            </a:pPr>
            <a:r>
              <a:rPr lang="en-US" b="1" dirty="0">
                <a:solidFill>
                  <a:srgbClr val="000000"/>
                </a:solidFill>
                <a:latin typeface="Minion Pro" panose="02040503050201020203" pitchFamily="18" charset="0"/>
              </a:rPr>
              <a:t>Beer, Hard </a:t>
            </a:r>
            <a:r>
              <a:rPr lang="en" b="1" dirty="0">
                <a:solidFill>
                  <a:srgbClr val="000000"/>
                </a:solidFill>
                <a:latin typeface="Minion Pro" panose="02040503050201020203" pitchFamily="18" charset="0"/>
              </a:rPr>
              <a:t>Seltzer, </a:t>
            </a:r>
            <a:r>
              <a:rPr lang="en-US" b="1" dirty="0">
                <a:solidFill>
                  <a:srgbClr val="000000"/>
                </a:solidFill>
                <a:latin typeface="Minion Pro" panose="02040503050201020203" pitchFamily="18" charset="0"/>
              </a:rPr>
              <a:t>W</a:t>
            </a:r>
            <a:r>
              <a:rPr lang="en" b="1" dirty="0">
                <a:solidFill>
                  <a:srgbClr val="000000"/>
                </a:solidFill>
                <a:latin typeface="Minion Pro" panose="02040503050201020203" pitchFamily="18" charset="0"/>
              </a:rPr>
              <a:t>ine or </a:t>
            </a:r>
            <a:r>
              <a:rPr lang="en-US" b="1" dirty="0">
                <a:solidFill>
                  <a:srgbClr val="000000"/>
                </a:solidFill>
                <a:latin typeface="Minion Pro" panose="02040503050201020203" pitchFamily="18" charset="0"/>
              </a:rPr>
              <a:t>P</a:t>
            </a:r>
            <a:r>
              <a:rPr lang="en" b="1" dirty="0">
                <a:solidFill>
                  <a:srgbClr val="000000"/>
                </a:solidFill>
                <a:latin typeface="Minion Pro" panose="02040503050201020203" pitchFamily="18" charset="0"/>
              </a:rPr>
              <a:t>remium </a:t>
            </a:r>
            <a:r>
              <a:rPr lang="en-US" b="1" dirty="0">
                <a:solidFill>
                  <a:srgbClr val="000000"/>
                </a:solidFill>
                <a:latin typeface="Minion Pro" panose="02040503050201020203" pitchFamily="18" charset="0"/>
              </a:rPr>
              <a:t>M</a:t>
            </a:r>
            <a:r>
              <a:rPr lang="en" b="1" dirty="0">
                <a:solidFill>
                  <a:srgbClr val="000000"/>
                </a:solidFill>
                <a:latin typeface="Minion Pro" panose="02040503050201020203" pitchFamily="18" charset="0"/>
              </a:rPr>
              <a:t>alt </a:t>
            </a:r>
            <a:r>
              <a:rPr lang="en-US" b="1" dirty="0">
                <a:solidFill>
                  <a:srgbClr val="000000"/>
                </a:solidFill>
                <a:latin typeface="Minion Pro" panose="02040503050201020203" pitchFamily="18" charset="0"/>
              </a:rPr>
              <a:t>B</a:t>
            </a:r>
            <a:r>
              <a:rPr lang="en" b="1" dirty="0">
                <a:solidFill>
                  <a:srgbClr val="000000"/>
                </a:solidFill>
                <a:latin typeface="Minion Pro" panose="02040503050201020203" pitchFamily="18" charset="0"/>
              </a:rPr>
              <a:t>everages</a:t>
            </a:r>
            <a:endParaRPr dirty="0">
              <a:solidFill>
                <a:srgbClr val="000000"/>
              </a:solidFill>
              <a:latin typeface="Minion Pro" panose="02040503050201020203" pitchFamily="18" charset="0"/>
            </a:endParaRPr>
          </a:p>
          <a:p>
            <a:pPr lvl="1">
              <a:lnSpc>
                <a:spcPct val="150000"/>
              </a:lnSpc>
              <a:spcBef>
                <a:spcPts val="0"/>
              </a:spcBef>
              <a:buClr>
                <a:srgbClr val="000000"/>
              </a:buClr>
              <a:buChar char="-"/>
            </a:pPr>
            <a:r>
              <a:rPr lang="en-US" dirty="0">
                <a:solidFill>
                  <a:srgbClr val="000000"/>
                </a:solidFill>
                <a:latin typeface="Minion Pro" panose="02040503050201020203" pitchFamily="18" charset="0"/>
              </a:rPr>
              <a:t>Single serving sizes only</a:t>
            </a:r>
          </a:p>
          <a:p>
            <a:pPr lvl="1">
              <a:lnSpc>
                <a:spcPct val="100000"/>
              </a:lnSpc>
              <a:spcBef>
                <a:spcPts val="0"/>
              </a:spcBef>
              <a:buClr>
                <a:srgbClr val="000000"/>
              </a:buClr>
              <a:buChar char="-"/>
            </a:pPr>
            <a:r>
              <a:rPr lang="en-US" dirty="0">
                <a:solidFill>
                  <a:srgbClr val="000000"/>
                </a:solidFill>
                <a:latin typeface="Minion Pro" panose="02040503050201020203" pitchFamily="18" charset="0"/>
              </a:rPr>
              <a:t>Canned or plastic beverages are recommended. Anything</a:t>
            </a:r>
            <a:r>
              <a:rPr lang="en" dirty="0">
                <a:solidFill>
                  <a:srgbClr val="000000"/>
                </a:solidFill>
                <a:latin typeface="Minion Pro" panose="02040503050201020203" pitchFamily="18" charset="0"/>
              </a:rPr>
              <a:t> in glass bottles </a:t>
            </a:r>
            <a:r>
              <a:rPr lang="en-US" dirty="0">
                <a:solidFill>
                  <a:srgbClr val="000000"/>
                </a:solidFill>
                <a:latin typeface="Minion Pro" panose="02040503050201020203" pitchFamily="18" charset="0"/>
              </a:rPr>
              <a:t>should be</a:t>
            </a:r>
            <a:r>
              <a:rPr lang="en" dirty="0">
                <a:solidFill>
                  <a:srgbClr val="000000"/>
                </a:solidFill>
                <a:latin typeface="Minion Pro" panose="02040503050201020203" pitchFamily="18" charset="0"/>
              </a:rPr>
              <a:t> poured into plastic cups.</a:t>
            </a:r>
            <a:endParaRPr dirty="0">
              <a:solidFill>
                <a:srgbClr val="000000"/>
              </a:solidFill>
              <a:latin typeface="Minion Pro" panose="02040503050201020203" pitchFamily="18" charset="0"/>
            </a:endParaRPr>
          </a:p>
        </p:txBody>
      </p:sp>
      <p:pic>
        <p:nvPicPr>
          <p:cNvPr id="71" name="Google Shape;71;p15"/>
          <p:cNvPicPr preferRelativeResize="0"/>
          <p:nvPr/>
        </p:nvPicPr>
        <p:blipFill>
          <a:blip r:embed="rId4">
            <a:alphaModFix/>
          </a:blip>
          <a:stretch>
            <a:fillRect/>
          </a:stretch>
        </p:blipFill>
        <p:spPr>
          <a:xfrm>
            <a:off x="240563" y="4333279"/>
            <a:ext cx="2812154" cy="1874736"/>
          </a:xfrm>
          <a:prstGeom prst="rect">
            <a:avLst/>
          </a:prstGeom>
          <a:noFill/>
          <a:ln>
            <a:noFill/>
          </a:ln>
        </p:spPr>
      </p:pic>
      <p:pic>
        <p:nvPicPr>
          <p:cNvPr id="3" name="Picture 2">
            <a:extLst>
              <a:ext uri="{FF2B5EF4-FFF2-40B4-BE49-F238E27FC236}">
                <a16:creationId xmlns:a16="http://schemas.microsoft.com/office/drawing/2014/main" id="{D3826F28-157B-471A-92D2-322DD617C285}"/>
              </a:ext>
            </a:extLst>
          </p:cNvPr>
          <p:cNvPicPr>
            <a:picLocks noChangeAspect="1"/>
          </p:cNvPicPr>
          <p:nvPr/>
        </p:nvPicPr>
        <p:blipFill>
          <a:blip r:embed="rId5"/>
          <a:stretch>
            <a:fillRect/>
          </a:stretch>
        </p:blipFill>
        <p:spPr>
          <a:xfrm>
            <a:off x="3278793" y="5007613"/>
            <a:ext cx="2096083" cy="1630809"/>
          </a:xfrm>
          <a:prstGeom prst="rect">
            <a:avLst/>
          </a:prstGeom>
        </p:spPr>
      </p:pic>
      <p:pic>
        <p:nvPicPr>
          <p:cNvPr id="5" name="Picture 4">
            <a:extLst>
              <a:ext uri="{FF2B5EF4-FFF2-40B4-BE49-F238E27FC236}">
                <a16:creationId xmlns:a16="http://schemas.microsoft.com/office/drawing/2014/main" id="{5C91FDAA-262C-4838-B833-7C06AACDB4BB}"/>
              </a:ext>
            </a:extLst>
          </p:cNvPr>
          <p:cNvPicPr>
            <a:picLocks noChangeAspect="1"/>
          </p:cNvPicPr>
          <p:nvPr/>
        </p:nvPicPr>
        <p:blipFill>
          <a:blip r:embed="rId6"/>
          <a:stretch>
            <a:fillRect/>
          </a:stretch>
        </p:blipFill>
        <p:spPr>
          <a:xfrm>
            <a:off x="5695788" y="4163283"/>
            <a:ext cx="1850381" cy="2044732"/>
          </a:xfrm>
          <a:prstGeom prst="rect">
            <a:avLst/>
          </a:prstGeom>
        </p:spPr>
      </p:pic>
      <p:pic>
        <p:nvPicPr>
          <p:cNvPr id="6" name="Picture 5">
            <a:extLst>
              <a:ext uri="{FF2B5EF4-FFF2-40B4-BE49-F238E27FC236}">
                <a16:creationId xmlns:a16="http://schemas.microsoft.com/office/drawing/2014/main" id="{C1C65CCD-8C43-48E2-9B68-A2FD192F5947}"/>
              </a:ext>
            </a:extLst>
          </p:cNvPr>
          <p:cNvPicPr>
            <a:picLocks noChangeAspect="1"/>
          </p:cNvPicPr>
          <p:nvPr/>
        </p:nvPicPr>
        <p:blipFill>
          <a:blip r:embed="rId7"/>
          <a:stretch>
            <a:fillRect/>
          </a:stretch>
        </p:blipFill>
        <p:spPr>
          <a:xfrm>
            <a:off x="7799009" y="4984681"/>
            <a:ext cx="1966818" cy="1873319"/>
          </a:xfrm>
          <a:prstGeom prst="rect">
            <a:avLst/>
          </a:prstGeom>
        </p:spPr>
      </p:pic>
      <p:pic>
        <p:nvPicPr>
          <p:cNvPr id="7" name="Picture 6">
            <a:extLst>
              <a:ext uri="{FF2B5EF4-FFF2-40B4-BE49-F238E27FC236}">
                <a16:creationId xmlns:a16="http://schemas.microsoft.com/office/drawing/2014/main" id="{83A7ADED-F49E-439A-8767-E72F2CC91631}"/>
              </a:ext>
            </a:extLst>
          </p:cNvPr>
          <p:cNvPicPr>
            <a:picLocks noChangeAspect="1"/>
          </p:cNvPicPr>
          <p:nvPr/>
        </p:nvPicPr>
        <p:blipFill>
          <a:blip r:embed="rId8"/>
          <a:stretch>
            <a:fillRect/>
          </a:stretch>
        </p:blipFill>
        <p:spPr>
          <a:xfrm>
            <a:off x="10020157" y="4146344"/>
            <a:ext cx="1679311" cy="1676674"/>
          </a:xfrm>
          <a:prstGeom prst="rect">
            <a:avLst/>
          </a:prstGeom>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1741056" y="1646244"/>
            <a:ext cx="10035344" cy="859889"/>
          </a:xfrm>
          <a:prstGeom prst="rect">
            <a:avLst/>
          </a:prstGeom>
        </p:spPr>
        <p:txBody>
          <a:bodyPr spcFirstLastPara="1" wrap="square" lIns="121900" tIns="121900" rIns="121900" bIns="121900" anchor="t" anchorCtr="0">
            <a:noAutofit/>
          </a:bodyPr>
          <a:lstStyle/>
          <a:p>
            <a:r>
              <a:rPr lang="en" b="1" dirty="0">
                <a:latin typeface="Minion Pro" panose="02040503050201020203" pitchFamily="18" charset="0"/>
              </a:rPr>
              <a:t>What’s not allowed? </a:t>
            </a:r>
            <a:endParaRPr b="1" dirty="0">
              <a:latin typeface="Minion Pro" panose="02040503050201020203" pitchFamily="18" charset="0"/>
            </a:endParaRPr>
          </a:p>
        </p:txBody>
      </p:sp>
      <p:sp>
        <p:nvSpPr>
          <p:cNvPr id="84" name="Google Shape;84;p16"/>
          <p:cNvSpPr txBox="1">
            <a:spLocks noGrp="1"/>
          </p:cNvSpPr>
          <p:nvPr>
            <p:ph type="body" idx="1"/>
          </p:nvPr>
        </p:nvSpPr>
        <p:spPr>
          <a:xfrm>
            <a:off x="1741056" y="2506133"/>
            <a:ext cx="10035344" cy="3425211"/>
          </a:xfrm>
          <a:prstGeom prst="rect">
            <a:avLst/>
          </a:prstGeom>
        </p:spPr>
        <p:txBody>
          <a:bodyPr spcFirstLastPara="1" wrap="square" lIns="121900" tIns="121900" rIns="121900" bIns="121900" anchor="t" anchorCtr="0">
            <a:noAutofit/>
          </a:bodyPr>
          <a:lstStyle/>
          <a:p>
            <a:pPr>
              <a:buClr>
                <a:srgbClr val="000000"/>
              </a:buClr>
              <a:buChar char="-"/>
            </a:pPr>
            <a:r>
              <a:rPr lang="en-US" sz="4000" dirty="0">
                <a:solidFill>
                  <a:srgbClr val="000000"/>
                </a:solidFill>
                <a:latin typeface="Minion Pro" panose="02040503050201020203" pitchFamily="18" charset="0"/>
              </a:rPr>
              <a:t>Hard liquor or any beverage over 15% alcohol beverage volume (ABV) </a:t>
            </a:r>
          </a:p>
          <a:p>
            <a:pPr>
              <a:buClr>
                <a:srgbClr val="000000"/>
              </a:buClr>
              <a:buChar char="-"/>
            </a:pPr>
            <a:endParaRPr sz="1500" dirty="0">
              <a:solidFill>
                <a:srgbClr val="000000"/>
              </a:solidFill>
              <a:latin typeface="Minion Pro" panose="02040503050201020203" pitchFamily="18" charset="0"/>
            </a:endParaRPr>
          </a:p>
          <a:p>
            <a:pPr>
              <a:buClr>
                <a:srgbClr val="000000"/>
              </a:buClr>
              <a:buChar char="-"/>
            </a:pPr>
            <a:r>
              <a:rPr lang="en" sz="4000" dirty="0">
                <a:solidFill>
                  <a:srgbClr val="000000"/>
                </a:solidFill>
                <a:latin typeface="Minion Pro" panose="02040503050201020203" pitchFamily="18" charset="0"/>
              </a:rPr>
              <a:t>Any alcohol for members or guests under 21 </a:t>
            </a:r>
            <a:endParaRPr sz="4000" dirty="0">
              <a:solidFill>
                <a:srgbClr val="000000"/>
              </a:solidFill>
              <a:latin typeface="Minion Pro" panose="02040503050201020203" pitchFamily="18" charset="0"/>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465467" y="1199133"/>
            <a:ext cx="9067066" cy="834800"/>
          </a:xfrm>
          <a:prstGeom prst="rect">
            <a:avLst/>
          </a:prstGeom>
        </p:spPr>
        <p:txBody>
          <a:bodyPr spcFirstLastPara="1" wrap="square" lIns="121900" tIns="121900" rIns="121900" bIns="121900" anchor="t" anchorCtr="0">
            <a:noAutofit/>
          </a:bodyPr>
          <a:lstStyle/>
          <a:p>
            <a:r>
              <a:rPr lang="en" dirty="0">
                <a:latin typeface="Minion Pro" panose="02040503050201020203" pitchFamily="18" charset="0"/>
              </a:rPr>
              <a:t>Before the event</a:t>
            </a:r>
            <a:endParaRPr dirty="0">
              <a:latin typeface="Minion Pro" panose="02040503050201020203" pitchFamily="18" charset="0"/>
            </a:endParaRPr>
          </a:p>
        </p:txBody>
      </p:sp>
      <p:sp>
        <p:nvSpPr>
          <p:cNvPr id="90" name="Google Shape;90;p17"/>
          <p:cNvSpPr txBox="1">
            <a:spLocks noGrp="1"/>
          </p:cNvSpPr>
          <p:nvPr>
            <p:ph type="body" idx="1"/>
          </p:nvPr>
        </p:nvSpPr>
        <p:spPr>
          <a:xfrm>
            <a:off x="1636889" y="2033933"/>
            <a:ext cx="9894957" cy="4149153"/>
          </a:xfrm>
          <a:prstGeom prst="rect">
            <a:avLst/>
          </a:prstGeom>
        </p:spPr>
        <p:txBody>
          <a:bodyPr spcFirstLastPara="1" wrap="square" lIns="121900" tIns="121900" rIns="121900" bIns="121900" anchor="t" anchorCtr="0">
            <a:noAutofit/>
          </a:bodyPr>
          <a:lstStyle/>
          <a:p>
            <a:pPr>
              <a:lnSpc>
                <a:spcPct val="150000"/>
              </a:lnSpc>
              <a:buClr>
                <a:srgbClr val="000000"/>
              </a:buClr>
              <a:buChar char="-"/>
            </a:pPr>
            <a:r>
              <a:rPr lang="en-US" sz="2400" dirty="0">
                <a:solidFill>
                  <a:srgbClr val="000000"/>
                </a:solidFill>
                <a:latin typeface="Minion Pro" panose="02040503050201020203" pitchFamily="18" charset="0"/>
              </a:rPr>
              <a:t>Determine a location members and guests will meet to check-in</a:t>
            </a:r>
            <a:endParaRPr sz="2400" dirty="0">
              <a:solidFill>
                <a:srgbClr val="000000"/>
              </a:solidFill>
              <a:latin typeface="Minion Pro" panose="02040503050201020203" pitchFamily="18" charset="0"/>
            </a:endParaRPr>
          </a:p>
          <a:p>
            <a:pPr>
              <a:lnSpc>
                <a:spcPct val="150000"/>
              </a:lnSpc>
              <a:buClr>
                <a:srgbClr val="000000"/>
              </a:buClr>
              <a:buChar char="-"/>
            </a:pPr>
            <a:r>
              <a:rPr lang="en-US" sz="2400" dirty="0">
                <a:solidFill>
                  <a:srgbClr val="000000"/>
                </a:solidFill>
                <a:latin typeface="Minion Pro" panose="02040503050201020203" pitchFamily="18" charset="0"/>
              </a:rPr>
              <a:t>Have event monitors or executive board officers coordinating check-in</a:t>
            </a:r>
            <a:endParaRPr sz="2400" dirty="0">
              <a:solidFill>
                <a:srgbClr val="000000"/>
              </a:solidFill>
              <a:latin typeface="Minion Pro" panose="02040503050201020203" pitchFamily="18" charset="0"/>
            </a:endParaRPr>
          </a:p>
          <a:p>
            <a:pPr>
              <a:lnSpc>
                <a:spcPct val="150000"/>
              </a:lnSpc>
              <a:buClr>
                <a:srgbClr val="000000"/>
              </a:buClr>
              <a:buChar char="-"/>
            </a:pPr>
            <a:r>
              <a:rPr lang="en" sz="2400" dirty="0">
                <a:solidFill>
                  <a:srgbClr val="000000"/>
                </a:solidFill>
                <a:latin typeface="Minion Pro" panose="02040503050201020203" pitchFamily="18" charset="0"/>
              </a:rPr>
              <a:t>Bags, purses, large pockets will be </a:t>
            </a:r>
            <a:r>
              <a:rPr lang="en-US" sz="2400" dirty="0">
                <a:solidFill>
                  <a:srgbClr val="000000"/>
                </a:solidFill>
                <a:latin typeface="Minion Pro" panose="02040503050201020203" pitchFamily="18" charset="0"/>
              </a:rPr>
              <a:t>checked</a:t>
            </a:r>
            <a:endParaRPr sz="2400" dirty="0">
              <a:solidFill>
                <a:srgbClr val="000000"/>
              </a:solidFill>
              <a:latin typeface="Minion Pro" panose="02040503050201020203" pitchFamily="18" charset="0"/>
            </a:endParaRPr>
          </a:p>
          <a:p>
            <a:pPr lvl="1">
              <a:lnSpc>
                <a:spcPct val="150000"/>
              </a:lnSpc>
              <a:spcBef>
                <a:spcPts val="0"/>
              </a:spcBef>
              <a:buClr>
                <a:srgbClr val="000000"/>
              </a:buClr>
              <a:buChar char="-"/>
            </a:pPr>
            <a:r>
              <a:rPr lang="en" sz="2000" u="sng" dirty="0">
                <a:solidFill>
                  <a:srgbClr val="000000"/>
                </a:solidFill>
                <a:latin typeface="Minion Pro" panose="02040503050201020203" pitchFamily="18" charset="0"/>
              </a:rPr>
              <a:t>Members under 21:</a:t>
            </a:r>
            <a:endParaRPr sz="2000" u="sng" dirty="0">
              <a:solidFill>
                <a:srgbClr val="000000"/>
              </a:solidFill>
              <a:latin typeface="Minion Pro" panose="02040503050201020203" pitchFamily="18" charset="0"/>
            </a:endParaRPr>
          </a:p>
          <a:p>
            <a:pPr lvl="2">
              <a:lnSpc>
                <a:spcPct val="150000"/>
              </a:lnSpc>
              <a:spcBef>
                <a:spcPts val="0"/>
              </a:spcBef>
              <a:buClr>
                <a:srgbClr val="000000"/>
              </a:buClr>
              <a:buChar char="-"/>
            </a:pPr>
            <a:r>
              <a:rPr lang="en" sz="1800" dirty="0">
                <a:solidFill>
                  <a:srgbClr val="000000"/>
                </a:solidFill>
                <a:latin typeface="Minion Pro" panose="02040503050201020203" pitchFamily="18" charset="0"/>
              </a:rPr>
              <a:t>Check in </a:t>
            </a:r>
            <a:r>
              <a:rPr lang="en-US" sz="1800" dirty="0">
                <a:solidFill>
                  <a:srgbClr val="000000"/>
                </a:solidFill>
                <a:latin typeface="Minion Pro" panose="02040503050201020203" pitchFamily="18" charset="0"/>
              </a:rPr>
              <a:t>at designated location</a:t>
            </a:r>
          </a:p>
          <a:p>
            <a:pPr lvl="1">
              <a:lnSpc>
                <a:spcPct val="150000"/>
              </a:lnSpc>
              <a:spcBef>
                <a:spcPts val="0"/>
              </a:spcBef>
              <a:buClr>
                <a:srgbClr val="000000"/>
              </a:buClr>
              <a:buChar char="-"/>
            </a:pPr>
            <a:r>
              <a:rPr lang="en-US" sz="2000" u="sng" dirty="0">
                <a:solidFill>
                  <a:srgbClr val="000000"/>
                </a:solidFill>
                <a:latin typeface="Minion Pro" panose="02040503050201020203" pitchFamily="18" charset="0"/>
              </a:rPr>
              <a:t>Members over 21:</a:t>
            </a:r>
          </a:p>
          <a:p>
            <a:pPr lvl="2">
              <a:lnSpc>
                <a:spcPct val="150000"/>
              </a:lnSpc>
              <a:spcBef>
                <a:spcPts val="0"/>
              </a:spcBef>
              <a:buClr>
                <a:srgbClr val="000000"/>
              </a:buClr>
              <a:buChar char="-"/>
            </a:pPr>
            <a:r>
              <a:rPr lang="en" sz="1800" b="1" dirty="0">
                <a:solidFill>
                  <a:srgbClr val="000000"/>
                </a:solidFill>
                <a:latin typeface="Minion Pro" panose="02040503050201020203" pitchFamily="18" charset="0"/>
              </a:rPr>
              <a:t>Beverages should be in a bag with your name on it, clearly marked</a:t>
            </a:r>
            <a:endParaRPr sz="1800" b="1" dirty="0">
              <a:solidFill>
                <a:srgbClr val="000000"/>
              </a:solidFill>
              <a:latin typeface="Minion Pro" panose="02040503050201020203" pitchFamily="18" charset="0"/>
            </a:endParaRPr>
          </a:p>
          <a:p>
            <a:pPr lvl="2">
              <a:lnSpc>
                <a:spcPct val="150000"/>
              </a:lnSpc>
              <a:spcBef>
                <a:spcPts val="0"/>
              </a:spcBef>
              <a:buClr>
                <a:srgbClr val="000000"/>
              </a:buClr>
              <a:buChar char="-"/>
            </a:pPr>
            <a:r>
              <a:rPr lang="en-US" sz="1800" dirty="0">
                <a:solidFill>
                  <a:srgbClr val="000000"/>
                </a:solidFill>
                <a:latin typeface="Minion Pro" panose="02040503050201020203" pitchFamily="18" charset="0"/>
              </a:rPr>
              <a:t>Check </a:t>
            </a:r>
            <a:r>
              <a:rPr lang="en" sz="1800" dirty="0">
                <a:solidFill>
                  <a:srgbClr val="000000"/>
                </a:solidFill>
                <a:latin typeface="Minion Pro" panose="02040503050201020203" pitchFamily="18" charset="0"/>
              </a:rPr>
              <a:t>IDs and </a:t>
            </a:r>
            <a:r>
              <a:rPr lang="en-US" sz="1800" dirty="0">
                <a:solidFill>
                  <a:srgbClr val="000000"/>
                </a:solidFill>
                <a:latin typeface="Minion Pro" panose="02040503050201020203" pitchFamily="18" charset="0"/>
              </a:rPr>
              <a:t>issue </a:t>
            </a:r>
            <a:r>
              <a:rPr lang="en" sz="1800" dirty="0">
                <a:solidFill>
                  <a:srgbClr val="000000"/>
                </a:solidFill>
                <a:latin typeface="Minion Pro" panose="02040503050201020203" pitchFamily="18" charset="0"/>
              </a:rPr>
              <a:t>a wristband </a:t>
            </a:r>
            <a:endParaRPr sz="1800" dirty="0">
              <a:solidFill>
                <a:srgbClr val="000000"/>
              </a:solidFill>
              <a:latin typeface="Minion Pro" panose="02040503050201020203" pitchFamily="18" charset="0"/>
            </a:endParaRPr>
          </a:p>
          <a:p>
            <a:pPr marL="0" indent="0">
              <a:lnSpc>
                <a:spcPct val="150000"/>
              </a:lnSpc>
              <a:spcBef>
                <a:spcPts val="2133"/>
              </a:spcBef>
              <a:buNone/>
            </a:pPr>
            <a:endParaRPr dirty="0">
              <a:solidFill>
                <a:srgbClr val="000000"/>
              </a:solidFill>
              <a:latin typeface="Minion Pro" panose="02040503050201020203" pitchFamily="18" charset="0"/>
            </a:endParaRPr>
          </a:p>
          <a:p>
            <a:pPr marL="1828754" indent="0">
              <a:lnSpc>
                <a:spcPct val="150000"/>
              </a:lnSpc>
              <a:spcBef>
                <a:spcPts val="2133"/>
              </a:spcBef>
              <a:buNone/>
            </a:pPr>
            <a:endParaRPr dirty="0">
              <a:solidFill>
                <a:srgbClr val="000000"/>
              </a:solidFill>
              <a:latin typeface="Minion Pro" panose="02040503050201020203" pitchFamily="18" charset="0"/>
            </a:endParaRPr>
          </a:p>
          <a:p>
            <a:pPr marL="0" indent="0">
              <a:lnSpc>
                <a:spcPct val="150000"/>
              </a:lnSpc>
              <a:spcBef>
                <a:spcPts val="2133"/>
              </a:spcBef>
              <a:spcAft>
                <a:spcPts val="2133"/>
              </a:spcAft>
              <a:buNone/>
            </a:pPr>
            <a:endParaRPr dirty="0">
              <a:solidFill>
                <a:srgbClr val="000000"/>
              </a:solidFill>
              <a:latin typeface="Minion Pro" panose="02040503050201020203" pitchFamily="18" charset="0"/>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353570" y="190711"/>
            <a:ext cx="8433897" cy="834800"/>
          </a:xfrm>
          <a:prstGeom prst="rect">
            <a:avLst/>
          </a:prstGeom>
        </p:spPr>
        <p:txBody>
          <a:bodyPr spcFirstLastPara="1" wrap="square" lIns="121900" tIns="121900" rIns="121900" bIns="121900" anchor="t" anchorCtr="0">
            <a:noAutofit/>
          </a:bodyPr>
          <a:lstStyle/>
          <a:p>
            <a:r>
              <a:rPr lang="en-US" dirty="0">
                <a:latin typeface="Minion Pro" panose="02040503050201020203" pitchFamily="18" charset="0"/>
              </a:rPr>
              <a:t>Checking in alcohol at the venue</a:t>
            </a:r>
            <a:endParaRPr dirty="0">
              <a:latin typeface="Minion Pro" panose="02040503050201020203" pitchFamily="18" charset="0"/>
            </a:endParaRPr>
          </a:p>
        </p:txBody>
      </p:sp>
      <p:sp>
        <p:nvSpPr>
          <p:cNvPr id="96" name="Google Shape;96;p18"/>
          <p:cNvSpPr txBox="1">
            <a:spLocks noGrp="1"/>
          </p:cNvSpPr>
          <p:nvPr>
            <p:ph type="body" idx="1"/>
          </p:nvPr>
        </p:nvSpPr>
        <p:spPr>
          <a:xfrm>
            <a:off x="1353570" y="1187487"/>
            <a:ext cx="9235017" cy="1126389"/>
          </a:xfrm>
          <a:prstGeom prst="rect">
            <a:avLst/>
          </a:prstGeom>
        </p:spPr>
        <p:txBody>
          <a:bodyPr spcFirstLastPara="1" wrap="square" lIns="121900" tIns="121900" rIns="121900" bIns="121900" anchor="t" anchorCtr="0">
            <a:noAutofit/>
          </a:bodyPr>
          <a:lstStyle/>
          <a:p>
            <a:pPr marL="152396" indent="0">
              <a:lnSpc>
                <a:spcPct val="100000"/>
              </a:lnSpc>
              <a:buNone/>
            </a:pPr>
            <a:r>
              <a:rPr lang="en-US" sz="2400" dirty="0">
                <a:latin typeface="Minion Pro" panose="02040503050201020203" pitchFamily="18" charset="0"/>
              </a:rPr>
              <a:t>For every event, determine how the individuals’ alcoholic drinks will be identified (this includes members AND guests)</a:t>
            </a:r>
            <a:endParaRPr sz="2400" dirty="0">
              <a:solidFill>
                <a:srgbClr val="000000"/>
              </a:solidFill>
              <a:latin typeface="Minion Pro" panose="02040503050201020203" pitchFamily="18" charset="0"/>
            </a:endParaRPr>
          </a:p>
        </p:txBody>
      </p:sp>
      <p:sp>
        <p:nvSpPr>
          <p:cNvPr id="2" name="TextBox 1">
            <a:extLst>
              <a:ext uri="{FF2B5EF4-FFF2-40B4-BE49-F238E27FC236}">
                <a16:creationId xmlns:a16="http://schemas.microsoft.com/office/drawing/2014/main" id="{79F2ECB2-0BE0-46AB-B332-AEFAA2FA591F}"/>
              </a:ext>
            </a:extLst>
          </p:cNvPr>
          <p:cNvSpPr txBox="1"/>
          <p:nvPr/>
        </p:nvSpPr>
        <p:spPr>
          <a:xfrm>
            <a:off x="1353570" y="2144852"/>
            <a:ext cx="4796671" cy="3970318"/>
          </a:xfrm>
          <a:prstGeom prst="rect">
            <a:avLst/>
          </a:prstGeom>
          <a:noFill/>
        </p:spPr>
        <p:txBody>
          <a:bodyPr wrap="square" rtlCol="0">
            <a:spAutoFit/>
          </a:bodyPr>
          <a:lstStyle/>
          <a:p>
            <a:r>
              <a:rPr lang="en-US" b="1" dirty="0">
                <a:latin typeface="Minion Pro" panose="02040503050201020203" pitchFamily="18" charset="0"/>
              </a:rPr>
              <a:t>TICKET SYSTEM </a:t>
            </a:r>
          </a:p>
          <a:p>
            <a:pPr marL="285750" indent="-285750">
              <a:buFont typeface="Arial" panose="020B0604020202020204" pitchFamily="34" charset="0"/>
              <a:buChar char="•"/>
            </a:pPr>
            <a:r>
              <a:rPr lang="en-US" dirty="0">
                <a:latin typeface="Minion Pro" panose="02040503050201020203" pitchFamily="18" charset="0"/>
              </a:rPr>
              <a:t>Each guest is given one ticket per drink </a:t>
            </a:r>
          </a:p>
          <a:p>
            <a:pPr marL="285750" indent="-285750">
              <a:buFont typeface="Arial" panose="020B0604020202020204" pitchFamily="34" charset="0"/>
              <a:buChar char="•"/>
            </a:pPr>
            <a:r>
              <a:rPr lang="en-US" dirty="0">
                <a:latin typeface="Minion Pro" panose="02040503050201020203" pitchFamily="18" charset="0"/>
              </a:rPr>
              <a:t>The tickets are personalized with the type of drink the guest brought [e.g. Bud Light,         White Claw, Lime-A-Rita, </a:t>
            </a:r>
            <a:r>
              <a:rPr lang="en-US" dirty="0" err="1">
                <a:latin typeface="Minion Pro" panose="02040503050201020203" pitchFamily="18" charset="0"/>
              </a:rPr>
              <a:t>Naturdays</a:t>
            </a:r>
            <a:r>
              <a:rPr lang="en-US" dirty="0">
                <a:latin typeface="Minion Pro" panose="02040503050201020203" pitchFamily="18" charset="0"/>
              </a:rPr>
              <a:t>, etc.] </a:t>
            </a:r>
          </a:p>
          <a:p>
            <a:pPr marL="285750" indent="-285750">
              <a:buFont typeface="Arial" panose="020B0604020202020204" pitchFamily="34" charset="0"/>
              <a:buChar char="•"/>
            </a:pPr>
            <a:r>
              <a:rPr lang="en-US" dirty="0">
                <a:latin typeface="Minion Pro" panose="02040503050201020203" pitchFamily="18" charset="0"/>
              </a:rPr>
              <a:t>The name of the attendee is written on their tickets </a:t>
            </a:r>
          </a:p>
          <a:p>
            <a:pPr marL="285750" indent="-285750">
              <a:buFont typeface="Arial" panose="020B0604020202020204" pitchFamily="34" charset="0"/>
              <a:buChar char="•"/>
            </a:pPr>
            <a:r>
              <a:rPr lang="en-US" dirty="0">
                <a:latin typeface="Minion Pro" panose="02040503050201020203" pitchFamily="18" charset="0"/>
              </a:rPr>
              <a:t>The guest’s drinks are checked in at the bar by an event monitor who is working the social event </a:t>
            </a:r>
          </a:p>
          <a:p>
            <a:pPr marL="285750" indent="-285750">
              <a:buFont typeface="Arial" panose="020B0604020202020204" pitchFamily="34" charset="0"/>
              <a:buChar char="•"/>
            </a:pPr>
            <a:r>
              <a:rPr lang="en-US" dirty="0">
                <a:latin typeface="Minion Pro" panose="02040503050201020203" pitchFamily="18" charset="0"/>
              </a:rPr>
              <a:t>The guest redeems tickets [one at a time] for their drinks at the bar</a:t>
            </a:r>
          </a:p>
          <a:p>
            <a:pPr marL="285750" indent="-285750">
              <a:buFont typeface="Arial" panose="020B0604020202020204" pitchFamily="34" charset="0"/>
              <a:buChar char="•"/>
            </a:pPr>
            <a:r>
              <a:rPr lang="en-US" dirty="0">
                <a:latin typeface="Minion Pro" panose="02040503050201020203" pitchFamily="18" charset="0"/>
              </a:rPr>
              <a:t>An empty can and ticket is required for their next drink</a:t>
            </a:r>
          </a:p>
        </p:txBody>
      </p:sp>
      <p:sp>
        <p:nvSpPr>
          <p:cNvPr id="3" name="TextBox 2">
            <a:extLst>
              <a:ext uri="{FF2B5EF4-FFF2-40B4-BE49-F238E27FC236}">
                <a16:creationId xmlns:a16="http://schemas.microsoft.com/office/drawing/2014/main" id="{D5749212-951D-4FE5-A04B-57B90A4CD7A5}"/>
              </a:ext>
            </a:extLst>
          </p:cNvPr>
          <p:cNvSpPr txBox="1"/>
          <p:nvPr/>
        </p:nvSpPr>
        <p:spPr>
          <a:xfrm>
            <a:off x="6564074" y="2177682"/>
            <a:ext cx="5424256" cy="2585323"/>
          </a:xfrm>
          <a:prstGeom prst="rect">
            <a:avLst/>
          </a:prstGeom>
          <a:noFill/>
        </p:spPr>
        <p:txBody>
          <a:bodyPr wrap="square" rtlCol="0">
            <a:spAutoFit/>
          </a:bodyPr>
          <a:lstStyle/>
          <a:p>
            <a:r>
              <a:rPr lang="en-US" b="1" dirty="0">
                <a:latin typeface="Minion Pro" panose="02040503050201020203" pitchFamily="18" charset="0"/>
              </a:rPr>
              <a:t>WRISTBAND</a:t>
            </a:r>
          </a:p>
          <a:p>
            <a:pPr marL="285750" indent="-285750">
              <a:buFont typeface="Arial" panose="020B0604020202020204" pitchFamily="34" charset="0"/>
              <a:buChar char="•"/>
            </a:pPr>
            <a:r>
              <a:rPr lang="en-US" dirty="0">
                <a:latin typeface="Minion Pro" panose="02040503050201020203" pitchFamily="18" charset="0"/>
              </a:rPr>
              <a:t>The individual’s name, type and number of drinks is written on each the wristband with a permanent marker </a:t>
            </a:r>
          </a:p>
          <a:p>
            <a:pPr marL="285750" indent="-285750">
              <a:buFont typeface="Arial" panose="020B0604020202020204" pitchFamily="34" charset="0"/>
              <a:buChar char="•"/>
            </a:pPr>
            <a:r>
              <a:rPr lang="en-US" dirty="0">
                <a:latin typeface="Minion Pro" panose="02040503050201020203" pitchFamily="18" charset="0"/>
              </a:rPr>
              <a:t>The guest’s drinks are checked in at the bar by a member who is working the social event.</a:t>
            </a:r>
          </a:p>
          <a:p>
            <a:pPr marL="285750" indent="-285750">
              <a:buFont typeface="Arial" panose="020B0604020202020204" pitchFamily="34" charset="0"/>
              <a:buChar char="•"/>
            </a:pPr>
            <a:r>
              <a:rPr lang="en-US" dirty="0">
                <a:latin typeface="Minion Pro" panose="02040503050201020203" pitchFamily="18" charset="0"/>
              </a:rPr>
              <a:t>Each time a guest redeems a drink, an X is added to the wristband </a:t>
            </a:r>
          </a:p>
          <a:p>
            <a:pPr marL="285750" indent="-285750">
              <a:buFont typeface="Arial" panose="020B0604020202020204" pitchFamily="34" charset="0"/>
              <a:buChar char="•"/>
            </a:pPr>
            <a:r>
              <a:rPr lang="en-US" dirty="0">
                <a:latin typeface="Minion Pro" panose="02040503050201020203" pitchFamily="18" charset="0"/>
              </a:rPr>
              <a:t>An empty can is required for next drink</a:t>
            </a:r>
          </a:p>
        </p:txBody>
      </p:sp>
      <p:sp>
        <p:nvSpPr>
          <p:cNvPr id="6" name="TextBox 5">
            <a:extLst>
              <a:ext uri="{FF2B5EF4-FFF2-40B4-BE49-F238E27FC236}">
                <a16:creationId xmlns:a16="http://schemas.microsoft.com/office/drawing/2014/main" id="{3B36EA63-4089-4C78-88CC-5DAF1961ED52}"/>
              </a:ext>
            </a:extLst>
          </p:cNvPr>
          <p:cNvSpPr txBox="1"/>
          <p:nvPr/>
        </p:nvSpPr>
        <p:spPr>
          <a:xfrm>
            <a:off x="9375266" y="5091480"/>
            <a:ext cx="2200863" cy="1323439"/>
          </a:xfrm>
          <a:prstGeom prst="rect">
            <a:avLst/>
          </a:prstGeom>
          <a:noFill/>
        </p:spPr>
        <p:txBody>
          <a:bodyPr wrap="square" rtlCol="0">
            <a:spAutoFit/>
          </a:bodyPr>
          <a:lstStyle/>
          <a:p>
            <a:r>
              <a:rPr lang="en-US" sz="1600" dirty="0">
                <a:latin typeface="Minion Pro" panose="02040503050201020203" pitchFamily="18" charset="0"/>
              </a:rPr>
              <a:t>NOTE: some wristbands have pre-set “pull tabs” which many chapter’s have found to make this process much easier</a:t>
            </a:r>
          </a:p>
        </p:txBody>
      </p:sp>
      <p:pic>
        <p:nvPicPr>
          <p:cNvPr id="1026" name="Picture 2" descr="Image result for wristband with pull tabs">
            <a:extLst>
              <a:ext uri="{FF2B5EF4-FFF2-40B4-BE49-F238E27FC236}">
                <a16:creationId xmlns:a16="http://schemas.microsoft.com/office/drawing/2014/main" id="{3EB1E6D0-40A6-4056-A390-CFE34384B1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390" b="8095"/>
          <a:stretch/>
        </p:blipFill>
        <p:spPr bwMode="auto">
          <a:xfrm>
            <a:off x="6672597" y="4947064"/>
            <a:ext cx="2474618" cy="172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mium Good For 1 Drink Roll Tickets">
            <a:extLst>
              <a:ext uri="{FF2B5EF4-FFF2-40B4-BE49-F238E27FC236}">
                <a16:creationId xmlns:a16="http://schemas.microsoft.com/office/drawing/2014/main" id="{1B663DB8-71B6-47C4-9B3F-01B08C0A8D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785" y="5562815"/>
            <a:ext cx="1414239" cy="14142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236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632511" y="1413622"/>
            <a:ext cx="10674466" cy="834800"/>
          </a:xfrm>
          <a:prstGeom prst="rect">
            <a:avLst/>
          </a:prstGeom>
        </p:spPr>
        <p:txBody>
          <a:bodyPr spcFirstLastPara="1" wrap="square" lIns="121900" tIns="121900" rIns="121900" bIns="121900" anchor="t" anchorCtr="0">
            <a:noAutofit/>
          </a:bodyPr>
          <a:lstStyle/>
          <a:p>
            <a:r>
              <a:rPr lang="en" dirty="0">
                <a:latin typeface="Minion Pro" panose="02040503050201020203" pitchFamily="18" charset="0"/>
              </a:rPr>
              <a:t>During </a:t>
            </a:r>
            <a:r>
              <a:rPr lang="en-US" dirty="0">
                <a:latin typeface="Minion Pro" panose="02040503050201020203" pitchFamily="18" charset="0"/>
              </a:rPr>
              <a:t>the Event</a:t>
            </a:r>
            <a:endParaRPr dirty="0">
              <a:latin typeface="Minion Pro" panose="02040503050201020203" pitchFamily="18" charset="0"/>
            </a:endParaRPr>
          </a:p>
        </p:txBody>
      </p:sp>
      <p:sp>
        <p:nvSpPr>
          <p:cNvPr id="96" name="Google Shape;96;p18"/>
          <p:cNvSpPr txBox="1">
            <a:spLocks noGrp="1"/>
          </p:cNvSpPr>
          <p:nvPr>
            <p:ph type="body" idx="1"/>
          </p:nvPr>
        </p:nvSpPr>
        <p:spPr>
          <a:xfrm>
            <a:off x="1361578" y="2248422"/>
            <a:ext cx="10674466" cy="4154378"/>
          </a:xfrm>
          <a:prstGeom prst="rect">
            <a:avLst/>
          </a:prstGeom>
        </p:spPr>
        <p:txBody>
          <a:bodyPr spcFirstLastPara="1" wrap="square" lIns="121900" tIns="121900" rIns="121900" bIns="121900" anchor="t" anchorCtr="0">
            <a:noAutofit/>
          </a:bodyPr>
          <a:lstStyle/>
          <a:p>
            <a:pPr>
              <a:lnSpc>
                <a:spcPct val="100000"/>
              </a:lnSpc>
              <a:buClr>
                <a:srgbClr val="000000"/>
              </a:buClr>
            </a:pPr>
            <a:r>
              <a:rPr lang="en-US" sz="2400" b="1" dirty="0">
                <a:solidFill>
                  <a:srgbClr val="000000"/>
                </a:solidFill>
                <a:latin typeface="Minion Pro" panose="02040503050201020203" pitchFamily="18" charset="0"/>
              </a:rPr>
              <a:t>Designate</a:t>
            </a:r>
            <a:r>
              <a:rPr lang="en" sz="2400" b="1" dirty="0">
                <a:solidFill>
                  <a:srgbClr val="000000"/>
                </a:solidFill>
                <a:latin typeface="Minion Pro" panose="02040503050201020203" pitchFamily="18" charset="0"/>
              </a:rPr>
              <a:t> </a:t>
            </a:r>
            <a:r>
              <a:rPr lang="en-US" sz="2400" b="1" dirty="0">
                <a:solidFill>
                  <a:srgbClr val="000000"/>
                </a:solidFill>
                <a:latin typeface="Minion Pro" panose="02040503050201020203" pitchFamily="18" charset="0"/>
              </a:rPr>
              <a:t>an event monitor(s)</a:t>
            </a:r>
            <a:r>
              <a:rPr lang="en" sz="2400" b="1" dirty="0">
                <a:solidFill>
                  <a:srgbClr val="000000"/>
                </a:solidFill>
                <a:latin typeface="Minion Pro" panose="02040503050201020203" pitchFamily="18" charset="0"/>
              </a:rPr>
              <a:t> </a:t>
            </a:r>
            <a:r>
              <a:rPr lang="en-US" sz="2400" dirty="0">
                <a:solidFill>
                  <a:srgbClr val="000000"/>
                </a:solidFill>
                <a:latin typeface="Minion Pro" panose="02040503050201020203" pitchFamily="18" charset="0"/>
              </a:rPr>
              <a:t>to work the bar area and </a:t>
            </a:r>
            <a:r>
              <a:rPr lang="en" sz="2400" dirty="0">
                <a:solidFill>
                  <a:srgbClr val="000000"/>
                </a:solidFill>
                <a:latin typeface="Minion Pro" panose="02040503050201020203" pitchFamily="18" charset="0"/>
              </a:rPr>
              <a:t>distribute alcohol</a:t>
            </a:r>
            <a:endParaRPr sz="2400" dirty="0">
              <a:solidFill>
                <a:srgbClr val="000000"/>
              </a:solidFill>
              <a:latin typeface="Minion Pro" panose="02040503050201020203" pitchFamily="18" charset="0"/>
            </a:endParaRPr>
          </a:p>
          <a:p>
            <a:pPr lvl="1">
              <a:lnSpc>
                <a:spcPct val="100000"/>
              </a:lnSpc>
              <a:spcBef>
                <a:spcPts val="0"/>
              </a:spcBef>
            </a:pPr>
            <a:r>
              <a:rPr lang="en-US" sz="2000" dirty="0">
                <a:solidFill>
                  <a:schemeClr val="tx1"/>
                </a:solidFill>
                <a:latin typeface="Minion Pro" panose="02040503050201020203" pitchFamily="18" charset="0"/>
              </a:rPr>
              <a:t>Anyone who wishes to acquire an alcoholic beverage they brought to the event must show their wristband and give and return an empty can if this is not the first request (returning the cans assists the chapter with its recycling efforts and helps ensure that alcohol is not being given away to others once it leaves the service center).</a:t>
            </a:r>
          </a:p>
          <a:p>
            <a:pPr lvl="1">
              <a:lnSpc>
                <a:spcPct val="100000"/>
              </a:lnSpc>
              <a:spcBef>
                <a:spcPts val="0"/>
              </a:spcBef>
            </a:pPr>
            <a:r>
              <a:rPr lang="en" sz="2000" dirty="0">
                <a:solidFill>
                  <a:srgbClr val="000000"/>
                </a:solidFill>
                <a:latin typeface="Minion Pro" panose="02040503050201020203" pitchFamily="18" charset="0"/>
              </a:rPr>
              <a:t>No beverages </a:t>
            </a:r>
            <a:r>
              <a:rPr lang="en-US" sz="2000" dirty="0">
                <a:solidFill>
                  <a:srgbClr val="000000"/>
                </a:solidFill>
                <a:latin typeface="Minion Pro" panose="02040503050201020203" pitchFamily="18" charset="0"/>
              </a:rPr>
              <a:t>should be </a:t>
            </a:r>
            <a:r>
              <a:rPr lang="en" sz="2000" dirty="0">
                <a:solidFill>
                  <a:srgbClr val="000000"/>
                </a:solidFill>
                <a:latin typeface="Minion Pro" panose="02040503050201020203" pitchFamily="18" charset="0"/>
              </a:rPr>
              <a:t>distributed to anyone but the owner who brought it </a:t>
            </a:r>
          </a:p>
          <a:p>
            <a:pPr marL="795847" lvl="1" indent="0">
              <a:lnSpc>
                <a:spcPct val="100000"/>
              </a:lnSpc>
              <a:spcBef>
                <a:spcPts val="0"/>
              </a:spcBef>
              <a:buNone/>
            </a:pPr>
            <a:endParaRPr lang="en" sz="2000" dirty="0">
              <a:solidFill>
                <a:srgbClr val="000000"/>
              </a:solidFill>
              <a:latin typeface="Minion Pro" panose="02040503050201020203" pitchFamily="18" charset="0"/>
            </a:endParaRPr>
          </a:p>
          <a:p>
            <a:pPr>
              <a:lnSpc>
                <a:spcPct val="100000"/>
              </a:lnSpc>
            </a:pPr>
            <a:r>
              <a:rPr lang="en-US" sz="2700" b="1" dirty="0">
                <a:latin typeface="Minion Pro" panose="02040503050201020203" pitchFamily="18" charset="0"/>
              </a:rPr>
              <a:t>Leftover alcohol should be discarded or made available for pick up the next day </a:t>
            </a:r>
          </a:p>
          <a:p>
            <a:pPr lvl="1">
              <a:lnSpc>
                <a:spcPct val="100000"/>
              </a:lnSpc>
              <a:spcBef>
                <a:spcPts val="0"/>
              </a:spcBef>
            </a:pPr>
            <a:r>
              <a:rPr lang="en-US" sz="2000" dirty="0">
                <a:latin typeface="Minion Pro" panose="02040503050201020203" pitchFamily="18" charset="0"/>
              </a:rPr>
              <a:t>Only bring what you plan on drinking. Alcohol not consumed during the event needs to be discarded or made available for pick up the next day. </a:t>
            </a:r>
          </a:p>
          <a:p>
            <a:pPr indent="0">
              <a:lnSpc>
                <a:spcPct val="150000"/>
              </a:lnSpc>
              <a:spcBef>
                <a:spcPts val="2133"/>
              </a:spcBef>
              <a:spcAft>
                <a:spcPts val="2133"/>
              </a:spcAft>
              <a:buNone/>
            </a:pPr>
            <a:endParaRPr sz="2400" dirty="0">
              <a:solidFill>
                <a:srgbClr val="000000"/>
              </a:solidFill>
              <a:latin typeface="Minion Pro" panose="02040503050201020203"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557865" y="1198245"/>
            <a:ext cx="11360800" cy="1029139"/>
          </a:xfrm>
          <a:prstGeom prst="rect">
            <a:avLst/>
          </a:prstGeom>
        </p:spPr>
        <p:txBody>
          <a:bodyPr spcFirstLastPara="1" wrap="square" lIns="121900" tIns="121900" rIns="121900" bIns="121900" anchor="t" anchorCtr="0">
            <a:noAutofit/>
          </a:bodyPr>
          <a:lstStyle/>
          <a:p>
            <a:r>
              <a:rPr lang="en" dirty="0">
                <a:latin typeface="Minion Pro" panose="02040503050201020203" pitchFamily="18" charset="0"/>
              </a:rPr>
              <a:t>During </a:t>
            </a:r>
            <a:r>
              <a:rPr lang="en-US" dirty="0">
                <a:latin typeface="Minion Pro" panose="02040503050201020203" pitchFamily="18" charset="0"/>
              </a:rPr>
              <a:t>the Event</a:t>
            </a:r>
            <a:br>
              <a:rPr lang="en-US" dirty="0">
                <a:latin typeface="Minion Pro" panose="02040503050201020203" pitchFamily="18" charset="0"/>
              </a:rPr>
            </a:br>
            <a:r>
              <a:rPr lang="en-US" sz="2400" dirty="0">
                <a:latin typeface="Minion Pro" panose="02040503050201020203" pitchFamily="18" charset="0"/>
              </a:rPr>
              <a:t>Food and non-alcoholic beverages</a:t>
            </a:r>
            <a:br>
              <a:rPr lang="en-US" dirty="0">
                <a:latin typeface="Minion Pro" panose="02040503050201020203" pitchFamily="18" charset="0"/>
              </a:rPr>
            </a:br>
            <a:endParaRPr dirty="0">
              <a:latin typeface="Minion Pro" panose="02040503050201020203" pitchFamily="18" charset="0"/>
            </a:endParaRPr>
          </a:p>
        </p:txBody>
      </p:sp>
      <p:sp>
        <p:nvSpPr>
          <p:cNvPr id="96" name="Google Shape;96;p18"/>
          <p:cNvSpPr txBox="1">
            <a:spLocks noGrp="1"/>
          </p:cNvSpPr>
          <p:nvPr>
            <p:ph type="body" idx="1"/>
          </p:nvPr>
        </p:nvSpPr>
        <p:spPr>
          <a:xfrm>
            <a:off x="1557865" y="2461845"/>
            <a:ext cx="10039001" cy="4173293"/>
          </a:xfrm>
          <a:prstGeom prst="rect">
            <a:avLst/>
          </a:prstGeom>
        </p:spPr>
        <p:txBody>
          <a:bodyPr spcFirstLastPara="1" wrap="square" lIns="121900" tIns="121900" rIns="121900" bIns="121900" anchor="t" anchorCtr="0">
            <a:noAutofit/>
          </a:bodyPr>
          <a:lstStyle/>
          <a:p>
            <a:pPr lvl="0"/>
            <a:r>
              <a:rPr lang="en-US" sz="2400" dirty="0">
                <a:latin typeface="Minion Pro" panose="02040503050201020203" pitchFamily="18" charset="0"/>
              </a:rPr>
              <a:t>The chapter should provide an amount of non-alcoholic beverages at least equal to the total number of people in attendance at the event.</a:t>
            </a:r>
          </a:p>
          <a:p>
            <a:pPr lvl="0"/>
            <a:r>
              <a:rPr lang="en-US" sz="2400" dirty="0">
                <a:latin typeface="Minion Pro" panose="02040503050201020203" pitchFamily="18" charset="0"/>
              </a:rPr>
              <a:t>Breads, meats, cheeses, vegetables, cookies, subs, pizza, brownies, fruits and dips are considered appropriate foods. The chapters should avoid salty foods.</a:t>
            </a:r>
          </a:p>
          <a:p>
            <a:pPr lvl="0"/>
            <a:r>
              <a:rPr lang="en-US" sz="2400" dirty="0">
                <a:latin typeface="Minion Pro" panose="02040503050201020203" pitchFamily="18" charset="0"/>
              </a:rPr>
              <a:t>All food and non-alcoholic beverages should be free to all attendees.</a:t>
            </a:r>
          </a:p>
          <a:p>
            <a:pPr lvl="0"/>
            <a:r>
              <a:rPr lang="en-US" sz="2400" dirty="0">
                <a:latin typeface="Minion Pro" panose="02040503050201020203" pitchFamily="18" charset="0"/>
              </a:rPr>
              <a:t>Food and non-alcoholic beverages should be contained within one centralized location.</a:t>
            </a:r>
          </a:p>
          <a:p>
            <a:pPr lvl="0"/>
            <a:r>
              <a:rPr lang="en-US" sz="2400" dirty="0">
                <a:latin typeface="Minion Pro" panose="02040503050201020203" pitchFamily="18" charset="0"/>
              </a:rPr>
              <a:t>Non-alcoholic beverages should be served from closed containers.</a:t>
            </a:r>
          </a:p>
          <a:p>
            <a:pPr lvl="0"/>
            <a:r>
              <a:rPr lang="en-US" sz="2400" dirty="0">
                <a:latin typeface="Minion Pro" panose="02040503050201020203" pitchFamily="18" charset="0"/>
              </a:rPr>
              <a:t>During the last hour of an event, alcohol service should stop; a new non-alcoholic beverage and food item should be served for those who wish to switch beverages and begin winding down.</a:t>
            </a:r>
          </a:p>
          <a:p>
            <a:pPr indent="0">
              <a:lnSpc>
                <a:spcPct val="150000"/>
              </a:lnSpc>
              <a:spcBef>
                <a:spcPts val="2133"/>
              </a:spcBef>
              <a:spcAft>
                <a:spcPts val="2133"/>
              </a:spcAft>
              <a:buNone/>
            </a:pPr>
            <a:endParaRPr dirty="0">
              <a:solidFill>
                <a:srgbClr val="000000"/>
              </a:solidFill>
            </a:endParaRPr>
          </a:p>
        </p:txBody>
      </p:sp>
    </p:spTree>
    <p:custDataLst>
      <p:tags r:id="rId1"/>
    </p:custDataLst>
    <p:extLst>
      <p:ext uri="{BB962C8B-B14F-4D97-AF65-F5344CB8AC3E}">
        <p14:creationId xmlns:p14="http://schemas.microsoft.com/office/powerpoint/2010/main" val="5940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510622" y="1436200"/>
            <a:ext cx="11360800" cy="834800"/>
          </a:xfrm>
          <a:prstGeom prst="rect">
            <a:avLst/>
          </a:prstGeom>
        </p:spPr>
        <p:txBody>
          <a:bodyPr spcFirstLastPara="1" wrap="square" lIns="121900" tIns="121900" rIns="121900" bIns="121900" anchor="t" anchorCtr="0">
            <a:noAutofit/>
          </a:bodyPr>
          <a:lstStyle/>
          <a:p>
            <a:r>
              <a:rPr lang="en" dirty="0">
                <a:latin typeface="Minion Pro" panose="02040503050201020203" pitchFamily="18" charset="0"/>
              </a:rPr>
              <a:t>Risk Reduction and Consequences</a:t>
            </a:r>
            <a:endParaRPr dirty="0">
              <a:latin typeface="Minion Pro" panose="02040503050201020203" pitchFamily="18" charset="0"/>
            </a:endParaRPr>
          </a:p>
        </p:txBody>
      </p:sp>
      <p:sp>
        <p:nvSpPr>
          <p:cNvPr id="102" name="Google Shape;102;p19"/>
          <p:cNvSpPr txBox="1">
            <a:spLocks noGrp="1"/>
          </p:cNvSpPr>
          <p:nvPr>
            <p:ph type="body" idx="1"/>
          </p:nvPr>
        </p:nvSpPr>
        <p:spPr>
          <a:xfrm>
            <a:off x="1275644" y="2393243"/>
            <a:ext cx="10701867" cy="3698589"/>
          </a:xfrm>
          <a:prstGeom prst="rect">
            <a:avLst/>
          </a:prstGeom>
        </p:spPr>
        <p:txBody>
          <a:bodyPr spcFirstLastPara="1" wrap="square" lIns="121900" tIns="121900" rIns="121900" bIns="121900" anchor="t" anchorCtr="0">
            <a:noAutofit/>
          </a:bodyPr>
          <a:lstStyle/>
          <a:p>
            <a:pPr indent="-423323">
              <a:lnSpc>
                <a:spcPct val="150000"/>
              </a:lnSpc>
              <a:buClr>
                <a:srgbClr val="000000"/>
              </a:buClr>
              <a:buSzPts val="1400"/>
              <a:buChar char="-"/>
            </a:pPr>
            <a:r>
              <a:rPr lang="en" sz="1867" b="1" i="1" dirty="0">
                <a:solidFill>
                  <a:srgbClr val="000000"/>
                </a:solidFill>
                <a:latin typeface="Minion Pro" panose="02040503050201020203" pitchFamily="18" charset="0"/>
              </a:rPr>
              <a:t>If you show up visibly intoxicated:</a:t>
            </a:r>
            <a:r>
              <a:rPr lang="en" sz="1867" b="1" dirty="0">
                <a:solidFill>
                  <a:srgbClr val="000000"/>
                </a:solidFill>
                <a:latin typeface="Minion Pro" panose="02040503050201020203" pitchFamily="18" charset="0"/>
              </a:rPr>
              <a:t> </a:t>
            </a:r>
            <a:r>
              <a:rPr lang="en" sz="1867" dirty="0">
                <a:solidFill>
                  <a:srgbClr val="000000"/>
                </a:solidFill>
                <a:latin typeface="Minion Pro" panose="02040503050201020203" pitchFamily="18" charset="0"/>
              </a:rPr>
              <a:t>you will be turned away</a:t>
            </a:r>
            <a:endParaRPr sz="1867" dirty="0">
              <a:solidFill>
                <a:srgbClr val="000000"/>
              </a:solidFill>
              <a:latin typeface="Minion Pro" panose="02040503050201020203" pitchFamily="18" charset="0"/>
            </a:endParaRPr>
          </a:p>
          <a:p>
            <a:pPr indent="-423323">
              <a:lnSpc>
                <a:spcPct val="150000"/>
              </a:lnSpc>
              <a:buClr>
                <a:srgbClr val="000000"/>
              </a:buClr>
              <a:buSzPts val="1400"/>
              <a:buChar char="-"/>
            </a:pPr>
            <a:r>
              <a:rPr lang="en" sz="1867" b="1" i="1" dirty="0">
                <a:solidFill>
                  <a:srgbClr val="000000"/>
                </a:solidFill>
                <a:latin typeface="Minion Pro" panose="02040503050201020203" pitchFamily="18" charset="0"/>
              </a:rPr>
              <a:t>If you or your date show up with a flask or type of alcohol not allowed:</a:t>
            </a:r>
            <a:r>
              <a:rPr lang="en" sz="1867" b="1" dirty="0">
                <a:solidFill>
                  <a:srgbClr val="000000"/>
                </a:solidFill>
                <a:latin typeface="Minion Pro" panose="02040503050201020203" pitchFamily="18" charset="0"/>
              </a:rPr>
              <a:t> </a:t>
            </a:r>
            <a:r>
              <a:rPr lang="en" sz="1867" dirty="0">
                <a:solidFill>
                  <a:srgbClr val="000000"/>
                </a:solidFill>
                <a:latin typeface="Minion Pro" panose="02040503050201020203" pitchFamily="18" charset="0"/>
              </a:rPr>
              <a:t>it will be taken &amp; thrown away </a:t>
            </a:r>
            <a:endParaRPr sz="1867" dirty="0">
              <a:solidFill>
                <a:srgbClr val="000000"/>
              </a:solidFill>
              <a:latin typeface="Minion Pro" panose="02040503050201020203" pitchFamily="18" charset="0"/>
            </a:endParaRPr>
          </a:p>
          <a:p>
            <a:pPr indent="-423323">
              <a:lnSpc>
                <a:spcPct val="150000"/>
              </a:lnSpc>
              <a:buClr>
                <a:srgbClr val="000000"/>
              </a:buClr>
              <a:buSzPts val="1400"/>
              <a:buChar char="-"/>
            </a:pPr>
            <a:r>
              <a:rPr lang="en" sz="1867" b="1" i="1" dirty="0">
                <a:solidFill>
                  <a:srgbClr val="000000"/>
                </a:solidFill>
                <a:latin typeface="Minion Pro" panose="02040503050201020203" pitchFamily="18" charset="0"/>
              </a:rPr>
              <a:t>If you try to drink on </a:t>
            </a:r>
            <a:r>
              <a:rPr lang="en-US" sz="1867" b="1" i="1" dirty="0">
                <a:solidFill>
                  <a:srgbClr val="000000"/>
                </a:solidFill>
                <a:latin typeface="Minion Pro" panose="02040503050201020203" pitchFamily="18" charset="0"/>
              </a:rPr>
              <a:t>any form of transportation</a:t>
            </a:r>
            <a:r>
              <a:rPr lang="en" sz="1867" b="1" i="1" dirty="0">
                <a:solidFill>
                  <a:srgbClr val="000000"/>
                </a:solidFill>
                <a:latin typeface="Minion Pro" panose="02040503050201020203" pitchFamily="18" charset="0"/>
              </a:rPr>
              <a:t>: </a:t>
            </a:r>
            <a:r>
              <a:rPr lang="en" sz="1867" dirty="0">
                <a:solidFill>
                  <a:srgbClr val="000000"/>
                </a:solidFill>
                <a:latin typeface="Minion Pro" panose="02040503050201020203" pitchFamily="18" charset="0"/>
              </a:rPr>
              <a:t>You </a:t>
            </a:r>
            <a:r>
              <a:rPr lang="en-US" sz="1867" dirty="0">
                <a:solidFill>
                  <a:srgbClr val="000000"/>
                </a:solidFill>
                <a:latin typeface="Minion Pro" panose="02040503050201020203" pitchFamily="18" charset="0"/>
              </a:rPr>
              <a:t>will be </a:t>
            </a:r>
            <a:r>
              <a:rPr lang="en" sz="1867" dirty="0">
                <a:solidFill>
                  <a:srgbClr val="000000"/>
                </a:solidFill>
                <a:latin typeface="Minion Pro" panose="02040503050201020203" pitchFamily="18" charset="0"/>
              </a:rPr>
              <a:t>sent home upon arrival</a:t>
            </a:r>
            <a:endParaRPr sz="1867" dirty="0">
              <a:solidFill>
                <a:srgbClr val="000000"/>
              </a:solidFill>
              <a:latin typeface="Minion Pro" panose="02040503050201020203" pitchFamily="18" charset="0"/>
            </a:endParaRPr>
          </a:p>
          <a:p>
            <a:pPr indent="-423323">
              <a:lnSpc>
                <a:spcPct val="150000"/>
              </a:lnSpc>
              <a:buClr>
                <a:srgbClr val="000000"/>
              </a:buClr>
              <a:buSzPts val="1400"/>
              <a:buChar char="-"/>
            </a:pPr>
            <a:r>
              <a:rPr lang="en" sz="1867" b="1" i="1" dirty="0">
                <a:solidFill>
                  <a:srgbClr val="000000"/>
                </a:solidFill>
                <a:latin typeface="Minion Pro" panose="02040503050201020203" pitchFamily="18" charset="0"/>
              </a:rPr>
              <a:t>If you or your date become visibly intoxicated or become ill from over consumption at the event: </a:t>
            </a:r>
            <a:r>
              <a:rPr lang="en" sz="1867" dirty="0">
                <a:solidFill>
                  <a:srgbClr val="000000"/>
                </a:solidFill>
                <a:latin typeface="Minion Pro" panose="02040503050201020203" pitchFamily="18" charset="0"/>
              </a:rPr>
              <a:t> you will be sent home by </a:t>
            </a:r>
            <a:r>
              <a:rPr lang="en-US" sz="1867" dirty="0">
                <a:solidFill>
                  <a:srgbClr val="000000"/>
                </a:solidFill>
                <a:latin typeface="Minion Pro" panose="02040503050201020203" pitchFamily="18" charset="0"/>
              </a:rPr>
              <a:t>an </a:t>
            </a:r>
            <a:r>
              <a:rPr lang="en" sz="1867" dirty="0">
                <a:solidFill>
                  <a:srgbClr val="000000"/>
                </a:solidFill>
                <a:latin typeface="Minion Pro" panose="02040503050201020203" pitchFamily="18" charset="0"/>
              </a:rPr>
              <a:t>Uber or taxi; paid for by you</a:t>
            </a:r>
            <a:endParaRPr lang="en-US" sz="1867" dirty="0">
              <a:solidFill>
                <a:srgbClr val="000000"/>
              </a:solidFill>
              <a:latin typeface="Minion Pro" panose="02040503050201020203" pitchFamily="18" charset="0"/>
            </a:endParaRPr>
          </a:p>
          <a:p>
            <a:pPr indent="0">
              <a:lnSpc>
                <a:spcPct val="150000"/>
              </a:lnSpc>
              <a:spcBef>
                <a:spcPts val="2133"/>
              </a:spcBef>
              <a:buNone/>
            </a:pPr>
            <a:r>
              <a:rPr lang="en-US" sz="1867" b="1" dirty="0">
                <a:solidFill>
                  <a:srgbClr val="000000"/>
                </a:solidFill>
                <a:latin typeface="Minion Pro" panose="02040503050201020203" pitchFamily="18" charset="0"/>
              </a:rPr>
              <a:t>All actions that violate our event policies will result in a standards meeting.</a:t>
            </a:r>
          </a:p>
          <a:p>
            <a:pPr marL="0" indent="0">
              <a:lnSpc>
                <a:spcPct val="150000"/>
              </a:lnSpc>
              <a:spcBef>
                <a:spcPts val="2133"/>
              </a:spcBef>
              <a:spcAft>
                <a:spcPts val="2133"/>
              </a:spcAft>
              <a:buNone/>
            </a:pPr>
            <a:endParaRPr sz="2133" dirty="0">
              <a:solidFill>
                <a:srgbClr val="000000"/>
              </a:solidFill>
              <a:latin typeface="Minion Pro" panose="02040503050201020203"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EOMETRIC_WIDESCREEN" val="J6JMu6E7"/>
  <p:tag name="ARTICULATE_DESIGN_ID_1_OFFICE THEME" val="FIBuGSGC"/>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ometric_widesc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Geometric_widescreen</Template>
  <TotalTime>399</TotalTime>
  <Words>770</Words>
  <Application>Microsoft Office PowerPoint</Application>
  <PresentationFormat>Widescreen</PresentationFormat>
  <Paragraphs>65</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Arial</vt:lpstr>
      <vt:lpstr>Minion Pro</vt:lpstr>
      <vt:lpstr>Lato</vt:lpstr>
      <vt:lpstr>Geometric_widescreen</vt:lpstr>
      <vt:lpstr>1_Office Theme</vt:lpstr>
      <vt:lpstr>PowerPoint Presentation</vt:lpstr>
      <vt:lpstr>PowerPoint Presentation</vt:lpstr>
      <vt:lpstr>What’s allowed?</vt:lpstr>
      <vt:lpstr>What’s not allowed? </vt:lpstr>
      <vt:lpstr>Before the event</vt:lpstr>
      <vt:lpstr>Checking in alcohol at the venue</vt:lpstr>
      <vt:lpstr>During the Event</vt:lpstr>
      <vt:lpstr>During the Event Food and non-alcoholic beverages </vt:lpstr>
      <vt:lpstr>Risk Reduction and Consequences</vt:lpstr>
      <vt:lpstr>Tips and 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Dorriere</dc:creator>
  <cp:lastModifiedBy>Devin Hall</cp:lastModifiedBy>
  <cp:revision>34</cp:revision>
  <dcterms:modified xsi:type="dcterms:W3CDTF">2019-10-22T13:05:24Z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6870C1F5-6958-4F7D-B568-5887D361C613</vt:lpwstr>
  </property>
  <property fmtid="{D5CDD505-2E9C-101B-9397-08002B2CF9AE}" pid="3" name="ArticulatePath">
    <vt:lpwstr>BD.BYOB.PP</vt:lpwstr>
  </property>
</Properties>
</file>