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1" r:id="rId7"/>
    <p:sldId id="268" r:id="rId8"/>
    <p:sldId id="269" r:id="rId9"/>
    <p:sldId id="270" r:id="rId10"/>
    <p:sldId id="275" r:id="rId11"/>
    <p:sldId id="273" r:id="rId12"/>
    <p:sldId id="276" r:id="rId13"/>
    <p:sldId id="272" r:id="rId14"/>
    <p:sldId id="27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B30"/>
    <a:srgbClr val="9AB553"/>
    <a:srgbClr val="413F40"/>
    <a:srgbClr val="B6B7BA"/>
    <a:srgbClr val="D74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A2F67-BAC5-E109-C623-C8A32737270A}" v="2" dt="2023-02-21T14:42:46.533"/>
    <p1510:client id="{6CCFECDF-C388-3438-C878-FF47EF8B79C6}" v="2" dt="2023-02-21T21:06:45.224"/>
    <p1510:client id="{A44986CE-EB36-42AD-AE2D-626F9806C0DA}" v="71" dt="2023-02-20T22:36:58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62FA-DF57-4B7C-A94D-F853744C6A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4236" y="2573617"/>
            <a:ext cx="9112154" cy="2387600"/>
          </a:xfrm>
        </p:spPr>
        <p:txBody>
          <a:bodyPr anchor="b">
            <a:noAutofit/>
          </a:bodyPr>
          <a:lstStyle>
            <a:lvl1pPr algn="ctr">
              <a:defRPr sz="6000" b="0">
                <a:solidFill>
                  <a:srgbClr val="5B6B3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Edit Short Headlines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B1C67-151E-42A8-AC39-6D6907DF4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4236" y="5117910"/>
            <a:ext cx="9112154" cy="922404"/>
          </a:xfrm>
        </p:spPr>
        <p:txBody>
          <a:bodyPr/>
          <a:lstStyle>
            <a:lvl1pPr marL="0" indent="0" algn="ctr">
              <a:buNone/>
              <a:defRPr sz="2400" b="0" spc="120" baseline="0">
                <a:solidFill>
                  <a:srgbClr val="413F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B01A5-6174-4FEF-A030-C04380E4B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577" y="462146"/>
            <a:ext cx="3137472" cy="21114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2E42023-3800-4D6C-98C7-BE269C8F8776}"/>
              </a:ext>
            </a:extLst>
          </p:cNvPr>
          <p:cNvGrpSpPr/>
          <p:nvPr userDrawn="1"/>
        </p:nvGrpSpPr>
        <p:grpSpPr>
          <a:xfrm>
            <a:off x="11632601" y="0"/>
            <a:ext cx="210659" cy="774155"/>
            <a:chOff x="433659" y="0"/>
            <a:chExt cx="210659" cy="62593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D97C43-B0D6-482E-984A-1D59AD4B2826}"/>
                </a:ext>
              </a:extLst>
            </p:cNvPr>
            <p:cNvCxnSpPr/>
            <p:nvPr userDrawn="1"/>
          </p:nvCxnSpPr>
          <p:spPr>
            <a:xfrm>
              <a:off x="433659" y="0"/>
              <a:ext cx="0" cy="533400"/>
            </a:xfrm>
            <a:prstGeom prst="line">
              <a:avLst/>
            </a:prstGeom>
            <a:ln w="6350">
              <a:solidFill>
                <a:srgbClr val="5B6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8FBB50-7FCD-4CA0-88D3-1426E35397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1922" y="0"/>
              <a:ext cx="8090" cy="625931"/>
            </a:xfrm>
            <a:prstGeom prst="line">
              <a:avLst/>
            </a:prstGeom>
            <a:ln w="12700">
              <a:solidFill>
                <a:srgbClr val="5B6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F93FAC-E3B1-49D2-9A2A-2E0365217C7A}"/>
                </a:ext>
              </a:extLst>
            </p:cNvPr>
            <p:cNvCxnSpPr/>
            <p:nvPr userDrawn="1"/>
          </p:nvCxnSpPr>
          <p:spPr>
            <a:xfrm>
              <a:off x="644318" y="0"/>
              <a:ext cx="0" cy="533400"/>
            </a:xfrm>
            <a:prstGeom prst="line">
              <a:avLst/>
            </a:prstGeom>
            <a:ln w="6350">
              <a:solidFill>
                <a:srgbClr val="5B6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E9FEE80-6767-42C0-8690-ECBDC4A58B4E}"/>
              </a:ext>
            </a:extLst>
          </p:cNvPr>
          <p:cNvSpPr/>
          <p:nvPr userDrawn="1"/>
        </p:nvSpPr>
        <p:spPr>
          <a:xfrm>
            <a:off x="0" y="0"/>
            <a:ext cx="1071716" cy="6858000"/>
          </a:xfrm>
          <a:prstGeom prst="rect">
            <a:avLst/>
          </a:prstGeom>
          <a:solidFill>
            <a:srgbClr val="5B6B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0CEA44D-9DF6-4CA4-894B-73B52196D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97"/>
          <a:stretch/>
        </p:blipFill>
        <p:spPr>
          <a:xfrm>
            <a:off x="0" y="-146534"/>
            <a:ext cx="121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12CE-1797-4CB3-A2E5-67E4708F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8DD1-4681-4EAB-88B8-CA926A8C7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52652" y="1825625"/>
            <a:ext cx="9161649" cy="43704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31B73-006E-4C01-8BF0-E145B0E6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7375-672F-4ECD-93DE-6129FA68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C1212-33CD-4305-8268-22785E05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784DC-FA00-41EC-AA56-327FE1303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425321" cy="5807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3077A-E901-4E6B-855F-0841E9F6D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1200" y="365125"/>
            <a:ext cx="6591300" cy="58070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EFCD2-7B8F-4053-B60F-3BB657D4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randon Grotesque Medium" panose="020B0603020203060202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51DCD-3E05-4720-9B38-BAD13C28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Brandon Grotesque Medium" panose="020B0603020203060202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B6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62FA-DF57-4B7C-A94D-F853744C6A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8287" y="1810022"/>
            <a:ext cx="8675426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Edit Short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B1C67-151E-42A8-AC39-6D6907DF4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8287" y="4278442"/>
            <a:ext cx="8675426" cy="689260"/>
          </a:xfrm>
        </p:spPr>
        <p:txBody>
          <a:bodyPr/>
          <a:lstStyle>
            <a:lvl1pPr marL="0" indent="0" algn="ctr">
              <a:buNone/>
              <a:defRPr sz="2400" b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8BFE9CD-D48F-4D79-A6E2-7CE82BB50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85841"/>
            <a:ext cx="3657600" cy="24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8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DD91-02EC-48B6-9200-C2FD64D2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52" y="365125"/>
            <a:ext cx="91839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689C6-3CFE-443C-93EC-0CBFE2344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52" y="1825625"/>
            <a:ext cx="9183921" cy="4138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7D537-30B7-4416-9987-DE9EC7EA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5C4B-E25A-40F0-A493-B0D6BAD2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8683-BE9E-4416-A838-3729484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88C4-9ECC-4AB6-956A-CFC96C02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74" y="768350"/>
            <a:ext cx="8995912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BB5DE-9C3D-4839-87A1-7CD6D34173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92574" y="3627533"/>
            <a:ext cx="9002260" cy="1500187"/>
          </a:xfrm>
        </p:spPr>
        <p:txBody>
          <a:bodyPr/>
          <a:lstStyle>
            <a:lvl1pPr marL="0" indent="0">
              <a:buNone/>
              <a:defRPr sz="240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4971AF-C64D-4CEE-A95A-D1D29B2A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DBFFFF-76B3-4AE8-8534-94588D3D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18FC2A-0984-44B6-BBD4-55E6F9BB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1BB0-6D6C-487E-A1D3-947DF155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6" y="365125"/>
            <a:ext cx="914584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7032-4706-4AB4-9FB1-E7CEDAFD7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0726" y="1825625"/>
            <a:ext cx="4480560" cy="3588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2CB-D848-4BA7-8BFC-5DFA33EDA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6013" y="1825625"/>
            <a:ext cx="4480560" cy="3588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1ED682-A3C4-41B0-87C7-3189CB11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3F31526-9B22-48A3-80A9-0D67E0B4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12BB17-E421-47C4-8DCD-CDF52D09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0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D59-E707-45B4-A1BE-1E54F3D3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74" y="365126"/>
            <a:ext cx="9130352" cy="12133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BBBB4-373A-45C5-B7B3-CBB5477622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92573" y="1757072"/>
            <a:ext cx="4480560" cy="823912"/>
          </a:xfrm>
        </p:spPr>
        <p:txBody>
          <a:bodyPr anchor="b"/>
          <a:lstStyle>
            <a:lvl1pPr marL="0" indent="0">
              <a:buNone/>
              <a:defRPr sz="2400" b="1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35DC2-B028-4AE4-9802-098A71A5F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92573" y="2580983"/>
            <a:ext cx="4480560" cy="36197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8E97E-72E5-4A4A-83B8-1AE56A6294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45323" y="1757071"/>
            <a:ext cx="4480560" cy="823912"/>
          </a:xfrm>
        </p:spPr>
        <p:txBody>
          <a:bodyPr anchor="b"/>
          <a:lstStyle>
            <a:lvl1pPr marL="0" indent="0">
              <a:buNone/>
              <a:defRPr sz="2400" b="1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89C1E-769F-40B2-B64E-F242F16BD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5323" y="2580983"/>
            <a:ext cx="4480560" cy="36197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C2F06F0-D35D-438B-8ECC-05EB73A0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6015613-69B1-4761-B9A2-239C3D6A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FABEF3-9119-4B1B-8554-007CA7DE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F75E-C9E9-4D06-BD81-4AF25F3F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72" y="286603"/>
            <a:ext cx="9157649" cy="12692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0FE3188-276E-4C68-80AB-DEA796DB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8C716E-8D05-44BA-9902-AD1DC310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C7FF68-A464-483D-9411-DBE918C8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1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6B9C5A-1CA2-4FA9-AB43-A30839B3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20F300-7531-4BA6-A22D-E0434012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9D0575-CEA6-4A85-BD79-26817340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8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F1DA-2852-40C9-8273-3164CB30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50377"/>
            <a:ext cx="4114800" cy="1631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976E-CE6F-4C5B-97F8-F55B7C07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08" y="450378"/>
            <a:ext cx="4850113" cy="5363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A4001-E15C-4E70-9DD0-F6080449B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0725" y="2210937"/>
            <a:ext cx="4114800" cy="360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DCED2-BCE4-43E9-80A9-C818312A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474ED-E28E-4C3B-95C6-6FE554BD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F0A17-5668-4F4C-8386-1483D2DB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88C4-9ECC-4AB6-956A-CFC96C02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04" y="956886"/>
            <a:ext cx="8079031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BB5DE-9C3D-4839-87A1-7CD6D34173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45504" y="3816069"/>
            <a:ext cx="8085380" cy="1500187"/>
          </a:xfrm>
        </p:spPr>
        <p:txBody>
          <a:bodyPr/>
          <a:lstStyle>
            <a:lvl1pPr marL="0" indent="0" algn="ctr">
              <a:buNone/>
              <a:defRPr sz="2400" b="1" spc="120" baseline="0">
                <a:solidFill>
                  <a:srgbClr val="9AB5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55316-42C6-4AF8-800C-551BD4C6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0D5F6-4AE5-4204-B731-397ABE97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8A11-0375-4E04-85B0-9D921EAE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8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E723-E539-44D8-A18F-DC22DEA4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3"/>
            <a:ext cx="4114800" cy="151180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91FCB-4857-4152-B3D1-BF81C6FA5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1" y="873457"/>
            <a:ext cx="4548116" cy="4457368"/>
          </a:xfrm>
          <a:solidFill>
            <a:schemeClr val="bg1"/>
          </a:solidFill>
          <a:ln w="190500" cap="sq" cmpd="sng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F65EF-D092-4389-946F-2DE24692E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1969005"/>
            <a:ext cx="4114800" cy="34929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DE127F-6A54-4A64-B992-99FF0F25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76311D-F5DE-48E0-A26D-4EFF662D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EB4435C-59D8-4822-A1FC-DCE9EDC5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12CE-1797-4CB3-A2E5-67E4708F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52" y="365125"/>
            <a:ext cx="91839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8DD1-4681-4EAB-88B8-CA926A8C7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52652" y="1825625"/>
            <a:ext cx="9183921" cy="3892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62F662E-7E3F-4329-8899-AE9DDE3F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9EA9D87-A241-4786-98FE-832CE6EB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E0995E-6295-4211-8A11-B1B3A12B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784DC-FA00-41EC-AA56-327FE1303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3964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3077A-E901-4E6B-855F-0841E9F6D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1200" y="365125"/>
            <a:ext cx="6591300" cy="53396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067D61C-94CD-41B6-9A95-E88DA1C4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4B7918E-5404-4A14-BEB4-5E459AD2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A9C964-951C-489E-85D3-8574E23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DD91-02EC-48B6-9200-C2FD64D2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689C6-3CFE-443C-93EC-0CBFE2344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7D537-30B7-4416-9987-DE9EC7EA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5C4B-E25A-40F0-A493-B0D6BAD2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8683-BE9E-4416-A838-3729484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3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1BB0-6D6C-487E-A1D3-947DF155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6" y="365125"/>
            <a:ext cx="936307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7032-4706-4AB4-9FB1-E7CEDAFD7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0726" y="1825625"/>
            <a:ext cx="4572000" cy="3588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2CB-D848-4BA7-8BFC-5DFA33EDA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2275" y="1812925"/>
            <a:ext cx="4572000" cy="3588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68012-58D3-4A5E-AFFC-FD61FF57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14776-AA67-443B-8627-CF6290F8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4A5DF-B711-419B-8412-10A89081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0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D59-E707-45B4-A1BE-1E54F3D3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78" y="365126"/>
            <a:ext cx="9251827" cy="12133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BBBB4-373A-45C5-B7B3-CBB5477622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61178" y="1757071"/>
            <a:ext cx="4480560" cy="823912"/>
          </a:xfrm>
        </p:spPr>
        <p:txBody>
          <a:bodyPr anchor="b"/>
          <a:lstStyle>
            <a:lvl1pPr marL="0" indent="0">
              <a:buNone/>
              <a:defRPr sz="2400" b="1" spc="120" baseline="0">
                <a:solidFill>
                  <a:srgbClr val="9AB5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35DC2-B028-4AE4-9802-098A71A5F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1178" y="2580982"/>
            <a:ext cx="4480560" cy="3619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8E97E-72E5-4A4A-83B8-1AE56A6294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13343" y="1757071"/>
            <a:ext cx="4480560" cy="823912"/>
          </a:xfrm>
        </p:spPr>
        <p:txBody>
          <a:bodyPr anchor="b"/>
          <a:lstStyle>
            <a:lvl1pPr marL="0" indent="0">
              <a:buNone/>
              <a:defRPr sz="2400" b="1" spc="120" baseline="0">
                <a:solidFill>
                  <a:srgbClr val="9AB5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89C1E-769F-40B2-B64E-F242F16BD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3343" y="2580983"/>
            <a:ext cx="4480560" cy="3619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78C0A-8D42-4A0C-9036-33A6951A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72D2B-DAD8-4669-8A0E-545A45B4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E724E-BB51-4161-A996-069E140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F75E-C9E9-4D06-BD81-4AF25F3F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04BC6-7E43-412B-87A0-479A5CB9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C7EAB-59BF-467F-BD59-4749BD34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7E05A-3CFF-4690-BBC4-3D98E9F1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DC275-FDB3-4832-AA3E-1276B113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4DE02-9AE6-49D4-B195-0981D67C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2D091-8ECD-4F90-812D-2675F558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4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F1DA-2852-40C9-8273-3164CB30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82099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976E-CE6F-4C5B-97F8-F55B7C07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08" y="482099"/>
            <a:ext cx="5029200" cy="4968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A4001-E15C-4E70-9DD0-F6080449B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0725" y="2082299"/>
            <a:ext cx="4114800" cy="33929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DCED2-BCE4-43E9-80A9-C818312A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474ED-E28E-4C3B-95C6-6FE554BD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F0A17-5668-4F4C-8386-1483D2DB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E723-E539-44D8-A18F-DC22DEA4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8809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91FCB-4857-4152-B3D1-BF81C6FA5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3480" y="107050"/>
            <a:ext cx="5510030" cy="4689380"/>
          </a:xfrm>
          <a:solidFill>
            <a:schemeClr val="bg1"/>
          </a:solidFill>
          <a:ln w="190500" cap="sq" cmpd="sng">
            <a:solidFill>
              <a:srgbClr val="5B6B30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F65EF-D092-4389-946F-2DE24692E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1969004"/>
            <a:ext cx="4114800" cy="4071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843C9-E0DE-489C-A27D-B147FC3D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5371D-2374-47A9-A7B8-FDCA4917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D28DF-C6CC-4E86-BC66-BE2BF9B6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5F909-4FCF-4C0C-9368-490B29EB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52" y="365125"/>
            <a:ext cx="9161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752A9-7A74-40E7-8C6A-CFB7D09EA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652" y="1825625"/>
            <a:ext cx="9161654" cy="435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CF0C-2C46-4536-A0CE-71AA6833B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53090" y="6365325"/>
            <a:ext cx="1566681" cy="309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72520D37-02AF-45E6-A81B-D20A897D4C59}" type="datetimeFigureOut">
              <a:rPr lang="en-US" smtClean="0">
                <a:solidFill>
                  <a:srgbClr val="B6B7BA"/>
                </a:solidFill>
              </a:rPr>
              <a:pPr/>
              <a:t>2/22/2023</a:t>
            </a:fld>
            <a:endParaRPr lang="en-US" dirty="0">
              <a:solidFill>
                <a:srgbClr val="B6B7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5A475-2C31-49E3-9E6D-712920BE2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58139" y="6374985"/>
            <a:ext cx="2197658" cy="30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0" baseline="0">
                <a:solidFill>
                  <a:srgbClr val="B6B7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67A81-C989-4DF3-94A3-5C8D535AC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8051" y="6318022"/>
            <a:ext cx="976250" cy="432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300" baseline="0">
                <a:solidFill>
                  <a:srgbClr val="B6B7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368AA7-B70B-4F72-BF81-D32D2411DA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5936502"/>
            <a:ext cx="457200" cy="7630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E05FF0-1397-4DEB-AA9B-DF6A79EC3B31}"/>
              </a:ext>
            </a:extLst>
          </p:cNvPr>
          <p:cNvSpPr txBox="1"/>
          <p:nvPr userDrawn="1"/>
        </p:nvSpPr>
        <p:spPr>
          <a:xfrm>
            <a:off x="-2479250" y="452535"/>
            <a:ext cx="2324239" cy="58323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(These tips are not visible to audience in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SlideShow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view.)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Headlines 36 points or larger. If you need to squeeze the headline to fit, consider rewording.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line of text, at least 28 points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All other text, no small than 18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Footers, dates, page numbers should be Arial, all caps.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Margins are set. If you need to squeeze in content, consider rewording; do not widen margins to fit text.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Avoid separating “Alpha” from “Chi Omega” if the name wraps onto the next line. “Alpha Chi” is acceptable.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Avoid using Chrome (gray), Olympus (light blue), Hera (pink) or </a:t>
            </a:r>
            <a:r>
              <a:rPr lang="en-U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Greencaslte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(bright green) for text; too hard to read from a distance.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369DC-BACB-45AB-9C56-B49AABD1D340}"/>
              </a:ext>
            </a:extLst>
          </p:cNvPr>
          <p:cNvSpPr/>
          <p:nvPr userDrawn="1"/>
        </p:nvSpPr>
        <p:spPr>
          <a:xfrm>
            <a:off x="-22331" y="0"/>
            <a:ext cx="1071716" cy="6858000"/>
          </a:xfrm>
          <a:prstGeom prst="rect">
            <a:avLst/>
          </a:prstGeom>
          <a:solidFill>
            <a:srgbClr val="5B6B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F628857-F2C9-4A65-AF3B-E6289E4CC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r="88097"/>
          <a:stretch/>
        </p:blipFill>
        <p:spPr>
          <a:xfrm>
            <a:off x="-57717" y="-130629"/>
            <a:ext cx="1119242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5B6B3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B6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5F909-4FCF-4C0C-9368-490B29EB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52" y="365125"/>
            <a:ext cx="916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752A9-7A74-40E7-8C6A-CFB7D09EA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652" y="1825625"/>
            <a:ext cx="9161655" cy="409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CF0C-2C46-4536-A0CE-71AA6833B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48853" y="6379590"/>
            <a:ext cx="1566681" cy="309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|</a:t>
            </a:r>
            <a:r>
              <a:rPr lang="en-US"/>
              <a:t> </a:t>
            </a:r>
            <a:fld id="{72520D37-02AF-45E6-A81B-D20A897D4C59}" type="datetimeFigureOut">
              <a:rPr lang="en-US" smtClean="0">
                <a:solidFill>
                  <a:schemeClr val="bg1"/>
                </a:solidFill>
              </a:rPr>
              <a:pPr/>
              <a:t>2/22/2023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5A475-2C31-49E3-9E6D-712920BE2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195" y="6379591"/>
            <a:ext cx="2197658" cy="30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0" baseline="0">
                <a:solidFill>
                  <a:schemeClr val="bg1"/>
                </a:solidFill>
                <a:latin typeface="Brandon Grotesque Medium" panose="020B06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67A81-C989-4DF3-94A3-5C8D535AC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7550" y="6318022"/>
            <a:ext cx="976250" cy="432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B38C64-D785-4337-AA18-8479727FBD72}"/>
              </a:ext>
            </a:extLst>
          </p:cNvPr>
          <p:cNvCxnSpPr>
            <a:cxnSpLocks/>
          </p:cNvCxnSpPr>
          <p:nvPr userDrawn="1"/>
        </p:nvCxnSpPr>
        <p:spPr>
          <a:xfrm>
            <a:off x="1077686" y="-21774"/>
            <a:ext cx="0" cy="6879774"/>
          </a:xfrm>
          <a:prstGeom prst="line">
            <a:avLst/>
          </a:prstGeom>
          <a:ln>
            <a:solidFill>
              <a:srgbClr val="B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6CECD6-8334-4DCE-B19C-54A02E9A7B49}"/>
              </a:ext>
            </a:extLst>
          </p:cNvPr>
          <p:cNvGrpSpPr/>
          <p:nvPr userDrawn="1"/>
        </p:nvGrpSpPr>
        <p:grpSpPr>
          <a:xfrm>
            <a:off x="11495314" y="-9525"/>
            <a:ext cx="210659" cy="774155"/>
            <a:chOff x="433659" y="0"/>
            <a:chExt cx="210659" cy="62593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0AFC035-15AA-437F-A799-C8594FF5D83E}"/>
                </a:ext>
              </a:extLst>
            </p:cNvPr>
            <p:cNvCxnSpPr/>
            <p:nvPr userDrawn="1"/>
          </p:nvCxnSpPr>
          <p:spPr>
            <a:xfrm>
              <a:off x="433659" y="0"/>
              <a:ext cx="0" cy="533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9CFCF7-78F5-459D-9017-16274DD185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1922" y="0"/>
              <a:ext cx="8090" cy="6259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20C928-D550-4536-9707-D2840DEFDB1E}"/>
                </a:ext>
              </a:extLst>
            </p:cNvPr>
            <p:cNvCxnSpPr/>
            <p:nvPr userDrawn="1"/>
          </p:nvCxnSpPr>
          <p:spPr>
            <a:xfrm>
              <a:off x="644318" y="0"/>
              <a:ext cx="0" cy="533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01E4B3-2E3F-4C50-AF7A-A3FDEBDF9B58}"/>
              </a:ext>
            </a:extLst>
          </p:cNvPr>
          <p:cNvGrpSpPr/>
          <p:nvPr userDrawn="1"/>
        </p:nvGrpSpPr>
        <p:grpSpPr>
          <a:xfrm rot="10800000">
            <a:off x="-1299162" y="6083845"/>
            <a:ext cx="210659" cy="774155"/>
            <a:chOff x="433659" y="0"/>
            <a:chExt cx="210659" cy="62593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EB8E93-4B52-4DBD-897B-07D96DAF50E8}"/>
                </a:ext>
              </a:extLst>
            </p:cNvPr>
            <p:cNvCxnSpPr/>
            <p:nvPr userDrawn="1"/>
          </p:nvCxnSpPr>
          <p:spPr>
            <a:xfrm>
              <a:off x="433659" y="0"/>
              <a:ext cx="0" cy="533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11205A-88B1-48ED-9FE1-D07BA8564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1922" y="0"/>
              <a:ext cx="8090" cy="6259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96F1E2-F6C4-4AE9-9121-AE136AF57618}"/>
                </a:ext>
              </a:extLst>
            </p:cNvPr>
            <p:cNvCxnSpPr/>
            <p:nvPr userDrawn="1"/>
          </p:nvCxnSpPr>
          <p:spPr>
            <a:xfrm>
              <a:off x="644318" y="0"/>
              <a:ext cx="0" cy="533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81954-7ED5-49B6-888C-5F7902C78E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4" y="5924785"/>
            <a:ext cx="457200" cy="7645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23329D-9671-4CBA-8BF5-4AA9630FAAAB}"/>
              </a:ext>
            </a:extLst>
          </p:cNvPr>
          <p:cNvSpPr txBox="1"/>
          <p:nvPr userDrawn="1"/>
        </p:nvSpPr>
        <p:spPr>
          <a:xfrm>
            <a:off x="-2479250" y="452535"/>
            <a:ext cx="2324239" cy="58323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(These tips are not visible to audience in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SlideShow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view.)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Headlines 36 points or larger. If you need to squeeze the headline to fit, consider rewording.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line of text, at least 28 points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All other text, no small than 18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Footers, dates, page numbers should be Arial, all caps.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Margins are set. If you need to squeeze in content, consider rewording; do not widen margins to fit text.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Avoid separating “Alpha” from “Chi Omega” if the name wraps onto the next line. “Alpha Chi” is acceptable.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Avoid using Chrome (gray), Olympus (light blue), Hera (pink) or </a:t>
            </a:r>
            <a:r>
              <a:rPr lang="en-U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Greencaslte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(bright green) for text; too hard to read from a distance.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6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0AEB231-D506-076E-5BC8-8D0B69E7A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236" y="2014817"/>
            <a:ext cx="9112154" cy="2387600"/>
          </a:xfrm>
        </p:spPr>
        <p:txBody>
          <a:bodyPr/>
          <a:lstStyle/>
          <a:p>
            <a:r>
              <a:rPr lang="en-US" sz="6600" dirty="0"/>
              <a:t>Safe Spring Break</a:t>
            </a:r>
          </a:p>
        </p:txBody>
      </p:sp>
    </p:spTree>
    <p:extLst>
      <p:ext uri="{BB962C8B-B14F-4D97-AF65-F5344CB8AC3E}">
        <p14:creationId xmlns:p14="http://schemas.microsoft.com/office/powerpoint/2010/main" val="245168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503C79-01B3-0674-52CD-6B477ED6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Break Safety Tips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E66A81-4C51-A042-91E1-E91FD0CB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52" y="1901824"/>
            <a:ext cx="7546948" cy="4841875"/>
          </a:xfrm>
        </p:spPr>
        <p:txBody>
          <a:bodyPr>
            <a:normAutofit/>
          </a:bodyPr>
          <a:lstStyle/>
          <a:p>
            <a:r>
              <a:rPr lang="en-US" dirty="0"/>
              <a:t>Check in with those back home regularly.</a:t>
            </a:r>
          </a:p>
          <a:p>
            <a:r>
              <a:rPr lang="en-US" dirty="0"/>
              <a:t>Avoid sharing personal information with individuals you do not know. </a:t>
            </a:r>
          </a:p>
          <a:p>
            <a:r>
              <a:rPr lang="en-US" dirty="0"/>
              <a:t>Protect your location on social media by not sharing in real time. </a:t>
            </a:r>
          </a:p>
          <a:p>
            <a:r>
              <a:rPr lang="en-US" dirty="0"/>
              <a:t>Be mindful of what you post online.</a:t>
            </a:r>
          </a:p>
          <a:p>
            <a:r>
              <a:rPr lang="en-US" dirty="0"/>
              <a:t>Understand the impact of </a:t>
            </a:r>
            <a:r>
              <a:rPr lang="en-US"/>
              <a:t>your decisions.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58B0F0-736C-AE54-231A-86B5BD386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DC4050-D83B-5B71-CEFA-1099AFD2D6A1}"/>
              </a:ext>
            </a:extLst>
          </p:cNvPr>
          <p:cNvGrpSpPr/>
          <p:nvPr/>
        </p:nvGrpSpPr>
        <p:grpSpPr>
          <a:xfrm>
            <a:off x="874953" y="1364721"/>
            <a:ext cx="4433647" cy="4433644"/>
            <a:chOff x="874953" y="1364721"/>
            <a:chExt cx="4433647" cy="4433644"/>
          </a:xfrm>
        </p:grpSpPr>
        <p:pic>
          <p:nvPicPr>
            <p:cNvPr id="5121" name="Picture 10" descr="Icon&#10;&#10;Description automatically generated">
              <a:extLst>
                <a:ext uri="{FF2B5EF4-FFF2-40B4-BE49-F238E27FC236}">
                  <a16:creationId xmlns:a16="http://schemas.microsoft.com/office/drawing/2014/main" id="{68EFE867-66EA-5429-2C97-0289D3EA3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953" y="1364721"/>
              <a:ext cx="4433647" cy="4433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2656494-45B7-9CF6-C301-312E91BAB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2" r="23859" b="7785"/>
            <a:stretch/>
          </p:blipFill>
          <p:spPr>
            <a:xfrm>
              <a:off x="2207008" y="1761067"/>
              <a:ext cx="1769535" cy="3191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633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9DE2-B9AD-4FDA-3D40-1A991C77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884" y="3066257"/>
            <a:ext cx="9434027" cy="222408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Have a safe and fun </a:t>
            </a:r>
            <a:br>
              <a:rPr lang="en-US" sz="6000" dirty="0"/>
            </a:br>
            <a:r>
              <a:rPr lang="en-US" sz="6000" dirty="0"/>
              <a:t>spring break! </a:t>
            </a:r>
          </a:p>
        </p:txBody>
      </p:sp>
    </p:spTree>
    <p:extLst>
      <p:ext uri="{BB962C8B-B14F-4D97-AF65-F5344CB8AC3E}">
        <p14:creationId xmlns:p14="http://schemas.microsoft.com/office/powerpoint/2010/main" val="305284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3FF6-9564-4BCC-8150-526FD766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What are your plans for spring break this year?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0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5DEC-4E16-46E2-94F4-15CAA4D4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you plan for a safe spring break experience?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B5F2-44C8-4B92-B8AF-72EAD981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552" y="1955800"/>
            <a:ext cx="6581748" cy="4357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Research your destination. </a:t>
            </a:r>
          </a:p>
          <a:p>
            <a:r>
              <a:rPr lang="en-US" dirty="0"/>
              <a:t>Share your travel itinerary and contact information with someone who is not traveling with you in case of an emergency.</a:t>
            </a:r>
          </a:p>
          <a:p>
            <a:r>
              <a:rPr lang="en-US" dirty="0"/>
              <a:t>Pack sunscreen, sunglasses, protective clothing, lip balm with SPF and a water bottle if you will be outdoors. </a:t>
            </a:r>
          </a:p>
          <a:p>
            <a:r>
              <a:rPr lang="en-US" dirty="0"/>
              <a:t>Leave expensive or valuable belongings secure at home or in your campus residence.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8271298-4102-4E62-15C2-D943F1C7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99" y="1955800"/>
            <a:ext cx="3746698" cy="37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59A7-4756-4771-B856-7178C188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53" y="365125"/>
            <a:ext cx="6899248" cy="1524000"/>
          </a:xfrm>
        </p:spPr>
        <p:txBody>
          <a:bodyPr/>
          <a:lstStyle/>
          <a:p>
            <a:r>
              <a:rPr lang="en-US" dirty="0"/>
              <a:t>If you are driving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90CF9-8017-77F6-2483-6E5AD2CA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1685924"/>
            <a:ext cx="6477000" cy="4968875"/>
          </a:xfrm>
        </p:spPr>
        <p:txBody>
          <a:bodyPr>
            <a:normAutofit fontScale="92500"/>
          </a:bodyPr>
          <a:lstStyle/>
          <a:p>
            <a:r>
              <a:rPr lang="en-US" dirty="0"/>
              <a:t>Have your vehicle checked or inspected.</a:t>
            </a:r>
          </a:p>
          <a:p>
            <a:r>
              <a:rPr lang="en-US" dirty="0"/>
              <a:t>Create a back-up plan if you have car troubles while on the road. </a:t>
            </a:r>
          </a:p>
          <a:p>
            <a:r>
              <a:rPr lang="en-US" dirty="0"/>
              <a:t>Map your route ahead of time.</a:t>
            </a:r>
          </a:p>
          <a:p>
            <a:r>
              <a:rPr lang="en-US" dirty="0"/>
              <a:t>Drive on heavily traveled interstates and freeways. </a:t>
            </a:r>
          </a:p>
          <a:p>
            <a:r>
              <a:rPr lang="en-US" dirty="0"/>
              <a:t>Budget time for stops and breaks. </a:t>
            </a:r>
          </a:p>
          <a:p>
            <a:r>
              <a:rPr lang="en-US" dirty="0"/>
              <a:t>Travel during daylight hours.</a:t>
            </a:r>
          </a:p>
          <a:p>
            <a:r>
              <a:rPr lang="en-US" dirty="0"/>
              <a:t>Rotate drivers if traveling long distances.</a:t>
            </a:r>
          </a:p>
          <a:p>
            <a:r>
              <a:rPr lang="en-US" dirty="0"/>
              <a:t>Lock your vehicle with your windows up when you are not driving.</a:t>
            </a:r>
          </a:p>
          <a:p>
            <a:endParaRPr lang="en-US" sz="2400" dirty="0"/>
          </a:p>
        </p:txBody>
      </p:sp>
      <p:pic>
        <p:nvPicPr>
          <p:cNvPr id="4" name="Picture 3" descr="A red and white toy car&#10;&#10;Description automatically generated with low confidence">
            <a:extLst>
              <a:ext uri="{FF2B5EF4-FFF2-40B4-BE49-F238E27FC236}">
                <a16:creationId xmlns:a16="http://schemas.microsoft.com/office/drawing/2014/main" id="{DF8B675E-8239-E80C-8AD5-568E2C94D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28" y="2254250"/>
            <a:ext cx="3012440" cy="3012440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6B29E83-20A6-8858-B965-1487E5F21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8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7586734-AE4A-471A-EE81-8163384D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flying …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D581E8E-B26E-0D28-0FD8-97660186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52" y="1825625"/>
            <a:ext cx="6162648" cy="43574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a copy of your identification and plane ticket.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Bring a small portion of funds with you in the local currency for emergency use.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Check for travel warnings before departure/arrival and when entering/exiting another country.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Verify your cell phone carrier service if traveling abroad.</a:t>
            </a:r>
          </a:p>
          <a:p>
            <a:endParaRPr lang="en-US" dirty="0"/>
          </a:p>
        </p:txBody>
      </p:sp>
      <p:pic>
        <p:nvPicPr>
          <p:cNvPr id="15" name="Picture 14" descr="A picture containing knife, weapon&#10;&#10;Description automatically generated">
            <a:extLst>
              <a:ext uri="{FF2B5EF4-FFF2-40B4-BE49-F238E27FC236}">
                <a16:creationId xmlns:a16="http://schemas.microsoft.com/office/drawing/2014/main" id="{3DD396E6-1102-AB9F-2779-2B911C113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657351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3FF6-9564-4BCC-8150-526FD766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74" y="1682750"/>
            <a:ext cx="8995912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ways to ensure your personal safety and well-being during spring break? </a:t>
            </a:r>
          </a:p>
        </p:txBody>
      </p:sp>
    </p:spTree>
    <p:extLst>
      <p:ext uri="{BB962C8B-B14F-4D97-AF65-F5344CB8AC3E}">
        <p14:creationId xmlns:p14="http://schemas.microsoft.com/office/powerpoint/2010/main" val="358421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503C79-01B3-0674-52CD-6B477ED6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Spring Break Strategies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E66A81-4C51-A042-91E1-E91FD0CB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52" y="1825624"/>
            <a:ext cx="6162648" cy="4841875"/>
          </a:xfrm>
        </p:spPr>
        <p:txBody>
          <a:bodyPr>
            <a:normAutofit/>
          </a:bodyPr>
          <a:lstStyle/>
          <a:p>
            <a:r>
              <a:rPr lang="en-US" sz="2600" dirty="0"/>
              <a:t>Follow all federal, state and local laws.</a:t>
            </a:r>
          </a:p>
          <a:p>
            <a:r>
              <a:rPr lang="en-US" sz="2600" dirty="0"/>
              <a:t>Practice safe drinking if you are of legal drinking age.</a:t>
            </a:r>
          </a:p>
          <a:p>
            <a:r>
              <a:rPr lang="en-US" sz="2600" dirty="0"/>
              <a:t>Keep your ID on hand and know where your driver’s license is at all times.</a:t>
            </a:r>
          </a:p>
          <a:p>
            <a:r>
              <a:rPr lang="en-US" sz="2600" dirty="0"/>
              <a:t>Be discrete when using your credit card or an ATM in public places.</a:t>
            </a:r>
          </a:p>
          <a:p>
            <a:r>
              <a:rPr lang="en-US" sz="2600" dirty="0"/>
              <a:t>Only use taxis, shuttle buses or ride-share services (Lyft or Uber) with people you know.</a:t>
            </a:r>
          </a:p>
          <a:p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4C09853-B32D-7C3B-0E1B-961C156E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825624"/>
            <a:ext cx="3517905" cy="35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503C79-01B3-0674-52CD-6B477ED6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Spring Break Strategies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E66A81-4C51-A042-91E1-E91FD0CB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2030413"/>
            <a:ext cx="6428001" cy="4841875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Travel in a group with those you trust.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Drink plenty of water to avoid dehydration.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Wear sunscreen and reapply every 2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 not swim alone, in the dark or after consuming alcohol.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Contact emergency personnel if you need help or immediate assistance.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EE24082A-0A15-18F3-33ED-2A9906A13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4" y="1791492"/>
            <a:ext cx="3275016" cy="32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0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3FF6-9564-4BCC-8150-526FD766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74" y="1682750"/>
            <a:ext cx="8995912" cy="2852737"/>
          </a:xfrm>
        </p:spPr>
        <p:txBody>
          <a:bodyPr>
            <a:normAutofit/>
          </a:bodyPr>
          <a:lstStyle/>
          <a:p>
            <a:r>
              <a:rPr lang="en-US" dirty="0"/>
              <a:t>How else can you make your spring break a safe and memorable one? </a:t>
            </a:r>
          </a:p>
        </p:txBody>
      </p:sp>
    </p:spTree>
    <p:extLst>
      <p:ext uri="{BB962C8B-B14F-4D97-AF65-F5344CB8AC3E}">
        <p14:creationId xmlns:p14="http://schemas.microsoft.com/office/powerpoint/2010/main" val="2424956828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Stars_oli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Template_Fraternity_RSWE_widescreen_altfonts" id="{B81486D4-3490-44DE-89EB-401122B9BD63}" vid="{FE98D5CF-F1C4-4B45-89B3-1DF5EAB86D47}"/>
    </a:ext>
  </a:extLst>
</a:theme>
</file>

<file path=ppt/theme/theme2.xml><?xml version="1.0" encoding="utf-8"?>
<a:theme xmlns:a="http://schemas.openxmlformats.org/drawingml/2006/main" name="3strings on olive_marshma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Template_Fraternity_RSWE_widescreen_altfonts" id="{B81486D4-3490-44DE-89EB-401122B9BD63}" vid="{6374AB32-E9A6-45D0-8D2F-47B37719F6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87991DA9AE344981929244F6B7558" ma:contentTypeVersion="16" ma:contentTypeDescription="Create a new document." ma:contentTypeScope="" ma:versionID="b8ec02364b7f78d86d7f0f3b71a2586f">
  <xsd:schema xmlns:xsd="http://www.w3.org/2001/XMLSchema" xmlns:xs="http://www.w3.org/2001/XMLSchema" xmlns:p="http://schemas.microsoft.com/office/2006/metadata/properties" xmlns:ns2="56c1d283-126b-43a3-a6db-f4b508cbb249" xmlns:ns3="2530d2b0-b5f6-4226-8969-21813183b29e" targetNamespace="http://schemas.microsoft.com/office/2006/metadata/properties" ma:root="true" ma:fieldsID="a82083e9d8691d2c8c4978906948556a" ns2:_="" ns3:_="">
    <xsd:import namespace="56c1d283-126b-43a3-a6db-f4b508cbb249"/>
    <xsd:import namespace="2530d2b0-b5f6-4226-8969-21813183b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1d283-126b-43a3-a6db-f4b508cbb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03941d-d394-491d-9af6-dd68add7f2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0d2b0-b5f6-4226-8969-21813183b2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f43cc7-b826-4345-8418-4e605b288139}" ma:internalName="TaxCatchAll" ma:showField="CatchAllData" ma:web="2530d2b0-b5f6-4226-8969-21813183b2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2530d2b0-b5f6-4226-8969-21813183b29e" xsi:nil="true"/>
    <lcf76f155ced4ddcb4097134ff3c332f xmlns="56c1d283-126b-43a3-a6db-f4b508cbb2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A9C2A6-D0AA-40CC-A586-71DCCAB89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c1d283-126b-43a3-a6db-f4b508cbb249"/>
    <ds:schemaRef ds:uri="2530d2b0-b5f6-4226-8969-21813183b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1FCD88-6810-4FF2-AC43-B13072DF1E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B03037-20F3-4EEF-82FF-6F2EFE2986CE}">
  <ds:schemaRefs>
    <ds:schemaRef ds:uri="http://purl.org/dc/elements/1.1/"/>
    <ds:schemaRef ds:uri="56c1d283-126b-43a3-a6db-f4b508cbb249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2530d2b0-b5f6-4226-8969-21813183b29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PPtTemplate_Fraternity_RSWE_altfonts</Template>
  <TotalTime>57</TotalTime>
  <Words>429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ModernStars_olive</vt:lpstr>
      <vt:lpstr>3strings on olive_marshmallow</vt:lpstr>
      <vt:lpstr>Safe Spring Break</vt:lpstr>
      <vt:lpstr>What are your plans for spring break this year? </vt:lpstr>
      <vt:lpstr>How can you plan for a safe spring break experience? </vt:lpstr>
      <vt:lpstr>If you are driving …</vt:lpstr>
      <vt:lpstr>If you are flying … </vt:lpstr>
      <vt:lpstr>What are ways to ensure your personal safety and well-being during spring break? </vt:lpstr>
      <vt:lpstr>Safe Spring Break Strategies </vt:lpstr>
      <vt:lpstr>Safe Spring Break Strategies </vt:lpstr>
      <vt:lpstr>How else can you make your spring break a safe and memorable one? </vt:lpstr>
      <vt:lpstr>Spring Break Safety Tips </vt:lpstr>
      <vt:lpstr>Have a safe and fun  spring break!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Spring Break</dc:title>
  <dc:creator>Rachel Haley</dc:creator>
  <cp:lastModifiedBy>Lauren Filippini</cp:lastModifiedBy>
  <cp:revision>6</cp:revision>
  <dcterms:created xsi:type="dcterms:W3CDTF">2023-02-20T21:46:05Z</dcterms:created>
  <dcterms:modified xsi:type="dcterms:W3CDTF">2023-02-22T14:50:06Z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0x010100DD687991DA9AE344981929244F6B7558</vt:lpwstr>
  </property>
  <property fmtid="{D5CDD505-2E9C-101B-9397-08002B2CF9AE}" pid="3" name="FileLeafRef">
    <vt:lpwstr>PPtTemplate_Fraternity_RSWE_widescreen.potx</vt:lpwstr>
  </property>
  <property fmtid="{D5CDD505-2E9C-101B-9397-08002B2CF9AE}" pid="4" name="ArticulateGUID">
    <vt:lpwstr>134FFA49-E3DB-4266-AA4F-050C30D3E81F</vt:lpwstr>
  </property>
  <property fmtid="{D5CDD505-2E9C-101B-9397-08002B2CF9AE}" pid="5" name="ArticulatePath">
    <vt:lpwstr>https://alphachiomega.sharepoint.com/sites/AXO_Share/Collegiate Experience/Assist_Dir_Harm_Reduction/Harm_Reduction_Alliance/#SafeSpringBreak_Campaign/2022/SafeSpringBreak_PPT</vt:lpwstr>
  </property>
  <property fmtid="{D5CDD505-2E9C-101B-9397-08002B2CF9AE}" pid="6" name="MediaServiceImageTags">
    <vt:lpwstr/>
  </property>
</Properties>
</file>